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8"/>
  </p:notesMasterIdLst>
  <p:handoutMasterIdLst>
    <p:handoutMasterId r:id="rId39"/>
  </p:handoutMasterIdLst>
  <p:sldIdLst>
    <p:sldId id="256" r:id="rId2"/>
    <p:sldId id="304" r:id="rId3"/>
    <p:sldId id="280" r:id="rId4"/>
    <p:sldId id="281" r:id="rId5"/>
    <p:sldId id="305" r:id="rId6"/>
    <p:sldId id="282" r:id="rId7"/>
    <p:sldId id="306" r:id="rId8"/>
    <p:sldId id="284" r:id="rId9"/>
    <p:sldId id="285" r:id="rId10"/>
    <p:sldId id="307" r:id="rId11"/>
    <p:sldId id="287" r:id="rId12"/>
    <p:sldId id="308" r:id="rId13"/>
    <p:sldId id="311" r:id="rId14"/>
    <p:sldId id="289" r:id="rId15"/>
    <p:sldId id="312" r:id="rId16"/>
    <p:sldId id="290" r:id="rId17"/>
    <p:sldId id="291" r:id="rId18"/>
    <p:sldId id="313" r:id="rId19"/>
    <p:sldId id="293" r:id="rId20"/>
    <p:sldId id="314" r:id="rId21"/>
    <p:sldId id="273" r:id="rId22"/>
    <p:sldId id="315" r:id="rId23"/>
    <p:sldId id="295" r:id="rId24"/>
    <p:sldId id="296" r:id="rId25"/>
    <p:sldId id="297" r:id="rId26"/>
    <p:sldId id="298" r:id="rId27"/>
    <p:sldId id="300" r:id="rId28"/>
    <p:sldId id="318" r:id="rId29"/>
    <p:sldId id="316" r:id="rId30"/>
    <p:sldId id="277" r:id="rId31"/>
    <p:sldId id="301" r:id="rId32"/>
    <p:sldId id="302" r:id="rId33"/>
    <p:sldId id="303" r:id="rId34"/>
    <p:sldId id="317" r:id="rId35"/>
    <p:sldId id="319" r:id="rId36"/>
    <p:sldId id="2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B255"/>
    <a:srgbClr val="E5D419"/>
    <a:srgbClr val="212F62"/>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59" autoAdjust="0"/>
    <p:restoredTop sz="94592" autoAdjust="0"/>
  </p:normalViewPr>
  <p:slideViewPr>
    <p:cSldViewPr snapToGrid="0" snapToObjects="1">
      <p:cViewPr varScale="1">
        <p:scale>
          <a:sx n="79" d="100"/>
          <a:sy n="79" d="100"/>
        </p:scale>
        <p:origin x="114" y="55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D041A-73BB-E643-A8C7-50D88C2F22F5}" type="datetimeFigureOut">
              <a:rPr lang="en-US" smtClean="0"/>
              <a:t>3/24/2022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6EFEC5-3018-A548-B247-453C6EC1EC1A}" type="slidenum">
              <a:rPr lang="en-US" smtClean="0"/>
              <a:t>‹#›</a:t>
            </a:fld>
            <a:endParaRPr lang="en-US"/>
          </a:p>
        </p:txBody>
      </p:sp>
    </p:spTree>
    <p:extLst>
      <p:ext uri="{BB962C8B-B14F-4D97-AF65-F5344CB8AC3E}">
        <p14:creationId xmlns:p14="http://schemas.microsoft.com/office/powerpoint/2010/main" val="1330057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6A9D56-73AE-7E43-B6A7-9482E99783D0}" type="datetimeFigureOut">
              <a:rPr lang="en-US" smtClean="0"/>
              <a:t>3/24/2022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50D4C3-3483-094B-8C2B-87C1F78A2D64}" type="slidenum">
              <a:rPr lang="en-US" smtClean="0"/>
              <a:t>‹#›</a:t>
            </a:fld>
            <a:endParaRPr lang="en-US"/>
          </a:p>
        </p:txBody>
      </p:sp>
    </p:spTree>
    <p:extLst>
      <p:ext uri="{BB962C8B-B14F-4D97-AF65-F5344CB8AC3E}">
        <p14:creationId xmlns:p14="http://schemas.microsoft.com/office/powerpoint/2010/main" val="19730340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50D4C3-3483-094B-8C2B-87C1F78A2D64}" type="slidenum">
              <a:rPr lang="en-US" smtClean="0"/>
              <a:t>3</a:t>
            </a:fld>
            <a:endParaRPr lang="en-US"/>
          </a:p>
        </p:txBody>
      </p:sp>
    </p:spTree>
    <p:extLst>
      <p:ext uri="{BB962C8B-B14F-4D97-AF65-F5344CB8AC3E}">
        <p14:creationId xmlns:p14="http://schemas.microsoft.com/office/powerpoint/2010/main" val="2371697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1327"/>
            <a:ext cx="10750549"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March 24,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Picture Placeholder 8"/>
          <p:cNvSpPr>
            <a:spLocks noGrp="1"/>
          </p:cNvSpPr>
          <p:nvPr>
            <p:ph type="pic" sz="quarter" idx="13"/>
          </p:nvPr>
        </p:nvSpPr>
        <p:spPr>
          <a:xfrm>
            <a:off x="609599" y="1107619"/>
            <a:ext cx="5375492" cy="4607689"/>
          </a:xfrm>
        </p:spPr>
        <p:txBody>
          <a:bodyPr/>
          <a:lstStyle/>
          <a:p>
            <a:endParaRPr lang="en-US" dirty="0"/>
          </a:p>
        </p:txBody>
      </p:sp>
      <p:sp>
        <p:nvSpPr>
          <p:cNvPr id="11" name="Text Placeholder 10"/>
          <p:cNvSpPr>
            <a:spLocks noGrp="1"/>
          </p:cNvSpPr>
          <p:nvPr>
            <p:ph type="body" sz="quarter" idx="14"/>
          </p:nvPr>
        </p:nvSpPr>
        <p:spPr>
          <a:xfrm>
            <a:off x="6142567" y="1107618"/>
            <a:ext cx="5217584"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March 24,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
        <p:nvSpPr>
          <p:cNvPr id="7" name="Title 1"/>
          <p:cNvSpPr>
            <a:spLocks noGrp="1"/>
          </p:cNvSpPr>
          <p:nvPr>
            <p:ph type="title"/>
          </p:nvPr>
        </p:nvSpPr>
        <p:spPr>
          <a:xfrm>
            <a:off x="609600" y="241327"/>
            <a:ext cx="10750549" cy="659535"/>
          </a:xfrm>
        </p:spPr>
        <p:txBody>
          <a:bodyPr/>
          <a:lstStyle/>
          <a:p>
            <a:r>
              <a:rPr lang="en-US" dirty="0"/>
              <a:t>Click to edit</a:t>
            </a:r>
          </a:p>
        </p:txBody>
      </p:sp>
      <p:sp>
        <p:nvSpPr>
          <p:cNvPr id="8" name="Picture Placeholder 8"/>
          <p:cNvSpPr>
            <a:spLocks noGrp="1"/>
          </p:cNvSpPr>
          <p:nvPr>
            <p:ph type="pic" sz="quarter" idx="13"/>
          </p:nvPr>
        </p:nvSpPr>
        <p:spPr>
          <a:xfrm>
            <a:off x="609599" y="1122387"/>
            <a:ext cx="10750551" cy="3500071"/>
          </a:xfrm>
        </p:spPr>
        <p:txBody>
          <a:bodyPr/>
          <a:lstStyle/>
          <a:p>
            <a:endParaRPr lang="en-US" dirty="0"/>
          </a:p>
        </p:txBody>
      </p:sp>
      <p:sp>
        <p:nvSpPr>
          <p:cNvPr id="9" name="Text Placeholder 10"/>
          <p:cNvSpPr>
            <a:spLocks noGrp="1"/>
          </p:cNvSpPr>
          <p:nvPr>
            <p:ph type="body" sz="quarter" idx="14"/>
          </p:nvPr>
        </p:nvSpPr>
        <p:spPr>
          <a:xfrm>
            <a:off x="609600" y="4843982"/>
            <a:ext cx="10750549"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March 24,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Title 1"/>
          <p:cNvSpPr>
            <a:spLocks noGrp="1"/>
          </p:cNvSpPr>
          <p:nvPr>
            <p:ph type="title"/>
          </p:nvPr>
        </p:nvSpPr>
        <p:spPr>
          <a:xfrm>
            <a:off x="609600" y="241327"/>
            <a:ext cx="10750549" cy="659535"/>
          </a:xfrm>
        </p:spPr>
        <p:txBody>
          <a:bodyPr/>
          <a:lstStyle/>
          <a:p>
            <a:r>
              <a:rPr lang="en-US" dirty="0"/>
              <a:t>Click to edit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March 24, 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12192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a:t>College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 Chapter Title</a:t>
            </a:r>
          </a:p>
          <a:p>
            <a:pPr algn="ctr"/>
            <a:r>
              <a:rPr lang="en-US" sz="16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50344" y="2517424"/>
            <a:ext cx="2680909" cy="2603836"/>
          </a:xfrm>
          <a:prstGeom prst="rect">
            <a:avLst/>
          </a:prstGeom>
          <a:effectLst>
            <a:reflection blurRad="6350" stA="52000" endA="300" endPos="35000" dir="5400000" sy="-100000" algn="bl" rotWithShape="0"/>
          </a:effectLst>
          <a:scene3d>
            <a:camera prst="obliqueTopLeft"/>
            <a:lightRig rig="threePt" dir="t"/>
          </a:scene3d>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52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March 24, 2022</a:t>
            </a:fld>
            <a:endParaRPr lang="en-US" dirty="0"/>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10945706" y="623041"/>
            <a:ext cx="1315721" cy="486833"/>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4" r:id="rId2"/>
    <p:sldLayoutId id="2147483920" r:id="rId3"/>
    <p:sldLayoutId id="2147483913" r:id="rId4"/>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j91XTV_p9pc?feature=oembed"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video" Target="https://www.youtube.com/embed/lNi5UFpales?feature=oemb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292994" y="520168"/>
            <a:ext cx="9144000" cy="3031553"/>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4400" dirty="0"/>
              <a:t>ASTRONOMY I</a:t>
            </a:r>
          </a:p>
          <a:p>
            <a:pPr algn="ctr"/>
            <a:endParaRPr lang="en-US" sz="4400" dirty="0"/>
          </a:p>
          <a:p>
            <a:pPr algn="ctr"/>
            <a:endParaRPr lang="en-US" sz="1800" cap="none" dirty="0">
              <a:solidFill>
                <a:schemeClr val="accent3">
                  <a:lumMod val="20000"/>
                  <a:lumOff val="80000"/>
                </a:schemeClr>
              </a:solidFill>
              <a:latin typeface="+mn-lt"/>
            </a:endParaRPr>
          </a:p>
          <a:p>
            <a:pPr algn="ctr"/>
            <a:r>
              <a:rPr lang="en-US" sz="3200" b="1" cap="none" dirty="0">
                <a:solidFill>
                  <a:srgbClr val="212F62"/>
                </a:solidFill>
                <a:latin typeface="+mn-lt"/>
              </a:rPr>
              <a:t>Chapter 4</a:t>
            </a:r>
          </a:p>
          <a:p>
            <a:pPr algn="ctr"/>
            <a:r>
              <a:rPr lang="en-US" sz="3200" b="1" cap="none" dirty="0">
                <a:solidFill>
                  <a:srgbClr val="212F62"/>
                </a:solidFill>
                <a:latin typeface="+mn-lt"/>
              </a:rPr>
              <a:t> EARTH, MOON, AND SKY</a:t>
            </a:r>
          </a:p>
        </p:txBody>
      </p:sp>
    </p:spTree>
    <p:extLst>
      <p:ext uri="{BB962C8B-B14F-4D97-AF65-F5344CB8AC3E}">
        <p14:creationId xmlns:p14="http://schemas.microsoft.com/office/powerpoint/2010/main" val="1322443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C85D6742-C5F8-4593-B8AB-E1DCEDD7BF0F}"/>
              </a:ext>
            </a:extLst>
          </p:cNvPr>
          <p:cNvSpPr>
            <a:spLocks noGrp="1"/>
          </p:cNvSpPr>
          <p:nvPr>
            <p:ph type="title"/>
          </p:nvPr>
        </p:nvSpPr>
        <p:spPr>
          <a:xfrm>
            <a:off x="439427" y="-7275"/>
            <a:ext cx="2808303" cy="658813"/>
          </a:xfrm>
        </p:spPr>
        <p:txBody>
          <a:bodyPr/>
          <a:lstStyle/>
          <a:p>
            <a:r>
              <a:rPr lang="en-US" dirty="0">
                <a:solidFill>
                  <a:schemeClr val="bg1">
                    <a:lumMod val="65000"/>
                  </a:schemeClr>
                </a:solidFill>
              </a:rPr>
              <a:t>The seasons</a:t>
            </a:r>
          </a:p>
        </p:txBody>
      </p:sp>
      <p:sp>
        <p:nvSpPr>
          <p:cNvPr id="6" name="TextBox 5">
            <a:extLst>
              <a:ext uri="{FF2B5EF4-FFF2-40B4-BE49-F238E27FC236}">
                <a16:creationId xmlns:a16="http://schemas.microsoft.com/office/drawing/2014/main" id="{9F46142E-E09F-4C0D-8D38-C84E53EFF8E7}"/>
              </a:ext>
            </a:extLst>
          </p:cNvPr>
          <p:cNvSpPr txBox="1"/>
          <p:nvPr/>
        </p:nvSpPr>
        <p:spPr>
          <a:xfrm>
            <a:off x="261872" y="2170848"/>
            <a:ext cx="4922687" cy="4339650"/>
          </a:xfrm>
          <a:prstGeom prst="rect">
            <a:avLst/>
          </a:prstGeom>
          <a:noFill/>
        </p:spPr>
        <p:txBody>
          <a:bodyPr wrap="square" rtlCol="0">
            <a:spAutoFit/>
          </a:bodyPr>
          <a:lstStyle/>
          <a:p>
            <a:pPr>
              <a:buClr>
                <a:srgbClr val="6CB255"/>
              </a:buClr>
            </a:pPr>
            <a:r>
              <a:rPr lang="en-US" sz="2000" dirty="0"/>
              <a:t>Reason 2:</a:t>
            </a:r>
          </a:p>
          <a:p>
            <a:pPr>
              <a:buClr>
                <a:srgbClr val="6CB255"/>
              </a:buClr>
            </a:pPr>
            <a:endParaRPr lang="en-US" sz="2000" dirty="0"/>
          </a:p>
          <a:p>
            <a:pPr marL="342900" indent="-342900">
              <a:buClr>
                <a:srgbClr val="6CB255"/>
              </a:buClr>
              <a:buFont typeface="Wingdings" panose="05000000000000000000" pitchFamily="2" charset="2"/>
              <a:buChar char="§"/>
            </a:pPr>
            <a:r>
              <a:rPr lang="en-US" sz="2000" dirty="0"/>
              <a:t>The length of time the Sun spends above the horizon is longer in Summer and shorter in Winter</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In June, the Sun is north of the celestial equator and spends more time in the Northern Hemisphere.</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It rises high in the sky and is above the horizon in the United States for as long as 15 hours. Thus, the Sun not only heats us with more direct rays, but it also has more time to do it each day.</a:t>
            </a:r>
          </a:p>
        </p:txBody>
      </p:sp>
      <p:sp>
        <p:nvSpPr>
          <p:cNvPr id="11" name="TextBox 10">
            <a:extLst>
              <a:ext uri="{FF2B5EF4-FFF2-40B4-BE49-F238E27FC236}">
                <a16:creationId xmlns:a16="http://schemas.microsoft.com/office/drawing/2014/main" id="{4CB6667E-4880-4485-AF0B-A05007D5685E}"/>
              </a:ext>
            </a:extLst>
          </p:cNvPr>
          <p:cNvSpPr txBox="1"/>
          <p:nvPr/>
        </p:nvSpPr>
        <p:spPr>
          <a:xfrm>
            <a:off x="332895" y="785647"/>
            <a:ext cx="3653180" cy="1323439"/>
          </a:xfrm>
          <a:prstGeom prst="rect">
            <a:avLst/>
          </a:prstGeom>
          <a:noFill/>
        </p:spPr>
        <p:txBody>
          <a:bodyPr wrap="square">
            <a:spAutoFit/>
          </a:bodyPr>
          <a:lstStyle/>
          <a:p>
            <a:r>
              <a:rPr lang="en-US" sz="2000" dirty="0">
                <a:solidFill>
                  <a:schemeClr val="bg1">
                    <a:lumMod val="65000"/>
                  </a:schemeClr>
                </a:solidFill>
              </a:rPr>
              <a:t>How does the Sun’s favoring one hemisphere translate into making it warmer for us down on the surface of Earth?</a:t>
            </a:r>
          </a:p>
        </p:txBody>
      </p:sp>
      <p:pic>
        <p:nvPicPr>
          <p:cNvPr id="5" name="Picture 4">
            <a:extLst>
              <a:ext uri="{FF2B5EF4-FFF2-40B4-BE49-F238E27FC236}">
                <a16:creationId xmlns:a16="http://schemas.microsoft.com/office/drawing/2014/main" id="{8D587A5D-86FB-4CD5-979E-D249241D8D0A}"/>
              </a:ext>
            </a:extLst>
          </p:cNvPr>
          <p:cNvPicPr>
            <a:picLocks noChangeAspect="1"/>
          </p:cNvPicPr>
          <p:nvPr/>
        </p:nvPicPr>
        <p:blipFill>
          <a:blip r:embed="rId2"/>
          <a:stretch>
            <a:fillRect/>
          </a:stretch>
        </p:blipFill>
        <p:spPr>
          <a:xfrm>
            <a:off x="5291091" y="100611"/>
            <a:ext cx="6807913" cy="3048161"/>
          </a:xfrm>
          <a:prstGeom prst="rect">
            <a:avLst/>
          </a:prstGeom>
        </p:spPr>
      </p:pic>
      <p:sp>
        <p:nvSpPr>
          <p:cNvPr id="10" name="Text Placeholder 6">
            <a:extLst>
              <a:ext uri="{FF2B5EF4-FFF2-40B4-BE49-F238E27FC236}">
                <a16:creationId xmlns:a16="http://schemas.microsoft.com/office/drawing/2014/main" id="{CC29104A-5E52-4ED7-A739-9552719580FE}"/>
              </a:ext>
            </a:extLst>
          </p:cNvPr>
          <p:cNvSpPr txBox="1">
            <a:spLocks/>
          </p:cNvSpPr>
          <p:nvPr/>
        </p:nvSpPr>
        <p:spPr>
          <a:xfrm>
            <a:off x="5459767" y="3310548"/>
            <a:ext cx="6569476" cy="3116885"/>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rgbClr val="000000"/>
                </a:solidFill>
                <a:latin typeface="+mn-lt"/>
                <a:ea typeface="+mn-ea"/>
                <a:cs typeface="+mn-cs"/>
              </a:defRPr>
            </a:lvl1pPr>
            <a:lvl2pPr marL="731520" indent="-457200" algn="l" defTabSz="914400" rtl="0" eaLnBrk="1" latinLnBrk="0" hangingPunct="1">
              <a:spcBef>
                <a:spcPct val="20000"/>
              </a:spcBef>
              <a:buClr>
                <a:srgbClr val="6CB255"/>
              </a:buClr>
              <a:buFont typeface="+mj-lt"/>
              <a:buAutoNum type="alphaLcParenR"/>
              <a:defRPr sz="2000" kern="1200">
                <a:solidFill>
                  <a:schemeClr val="tx1"/>
                </a:solidFill>
                <a:latin typeface="+mn-lt"/>
                <a:ea typeface="+mn-ea"/>
                <a:cs typeface="+mn-cs"/>
              </a:defRPr>
            </a:lvl2pPr>
            <a:lvl3pPr marL="1257300" indent="-342900" algn="l" defTabSz="914400" rtl="0" eaLnBrk="1" latinLnBrk="0" hangingPunct="1">
              <a:spcBef>
                <a:spcPct val="20000"/>
              </a:spcBef>
              <a:buClr>
                <a:srgbClr val="6CB255"/>
              </a:buClr>
              <a:buFont typeface="+mj-lt"/>
              <a:buAutoNum type="alphaLcParenR"/>
              <a:defRPr sz="1800" kern="1200">
                <a:solidFill>
                  <a:schemeClr val="tx1"/>
                </a:solidFill>
                <a:latin typeface="+mn-lt"/>
                <a:ea typeface="+mn-ea"/>
                <a:cs typeface="+mn-cs"/>
              </a:defRPr>
            </a:lvl3pPr>
            <a:lvl4pPr marL="1714500" indent="-342900" algn="l" defTabSz="914400" rtl="0" eaLnBrk="1" latinLnBrk="0" hangingPunct="1">
              <a:spcBef>
                <a:spcPct val="20000"/>
              </a:spcBef>
              <a:buClr>
                <a:srgbClr val="6CB255"/>
              </a:buClr>
              <a:buFont typeface="+mj-lt"/>
              <a:buAutoNum type="alphaLcParenR"/>
              <a:defRPr sz="1800" kern="1200">
                <a:solidFill>
                  <a:schemeClr val="tx1"/>
                </a:solidFill>
                <a:latin typeface="+mn-lt"/>
                <a:ea typeface="+mn-ea"/>
                <a:cs typeface="+mn-cs"/>
              </a:defRPr>
            </a:lvl4pPr>
            <a:lvl5pPr marL="2171700" indent="-342900" algn="l" defTabSz="914400" rtl="0" eaLnBrk="1" latinLnBrk="0" hangingPunct="1">
              <a:spcBef>
                <a:spcPct val="20000"/>
              </a:spcBef>
              <a:buClr>
                <a:srgbClr val="6CB255"/>
              </a:buClr>
              <a:buFont typeface="+mj-lt"/>
              <a:buAutoNum type="alphaLcParen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r>
              <a:rPr lang="en-US" sz="1800" b="1" dirty="0">
                <a:solidFill>
                  <a:srgbClr val="6CB255"/>
                </a:solidFill>
              </a:rPr>
              <a:t>The Sun’s Path in the Sky for Different Seasons.</a:t>
            </a:r>
            <a:r>
              <a:rPr lang="en-US" sz="1800" dirty="0"/>
              <a:t> </a:t>
            </a:r>
          </a:p>
          <a:p>
            <a:pPr algn="just"/>
            <a:r>
              <a:rPr lang="en-US" sz="1800" dirty="0"/>
              <a:t>On June 21, the Sun rises north of east and sets north of west. For observers in the Northern Hemisphere of Earth, the Sun spends about 15 hours above the horizon in the United States, meaning more hours of daylight. On December 21, the Sun rises south of east and sets south of west. It spends 9 hours above the horizon in the United States, which means fewer hours of daylight and more hours of night in northern lands. On March 21 and September 21, the Sun spends equal amounts of time above and below the horizon in both hemispheres.</a:t>
            </a:r>
          </a:p>
        </p:txBody>
      </p:sp>
    </p:spTree>
    <p:extLst>
      <p:ext uri="{BB962C8B-B14F-4D97-AF65-F5344CB8AC3E}">
        <p14:creationId xmlns:p14="http://schemas.microsoft.com/office/powerpoint/2010/main" val="2777324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The Summer Solstice – June 21. The Earth is drawn with its axis of rotation, labeled “Earth axis”, pointing toward upper left. Sunlight is drawn as three red arrows coming from the left and striking the surface of the Earth. On the right-hand side of the figure, the five important circles of latitude are labeled. Starting from the bottom are: “Antarctic Circle”, “Tropic of Capricorn”, “Equator”, “Tropic of Cancer” and “Arctic Circle”."/>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20" r="11"/>
          <a:stretch/>
        </p:blipFill>
        <p:spPr>
          <a:xfrm>
            <a:off x="189390" y="793913"/>
            <a:ext cx="5493196" cy="3405225"/>
          </a:xfrm>
        </p:spPr>
      </p:pic>
      <p:sp>
        <p:nvSpPr>
          <p:cNvPr id="7" name="Text Placeholder 6"/>
          <p:cNvSpPr>
            <a:spLocks noGrp="1"/>
          </p:cNvSpPr>
          <p:nvPr>
            <p:ph type="body" sz="quarter" idx="14"/>
          </p:nvPr>
        </p:nvSpPr>
        <p:spPr>
          <a:xfrm>
            <a:off x="101490" y="4263280"/>
            <a:ext cx="5493197" cy="2314401"/>
          </a:xfrm>
        </p:spPr>
        <p:txBody>
          <a:bodyPr>
            <a:noAutofit/>
          </a:bodyPr>
          <a:lstStyle/>
          <a:p>
            <a:pPr algn="just"/>
            <a:r>
              <a:rPr lang="en-US" b="1" dirty="0">
                <a:solidFill>
                  <a:srgbClr val="6CB255"/>
                </a:solidFill>
              </a:rPr>
              <a:t>Earth on June 21.</a:t>
            </a:r>
            <a:r>
              <a:rPr lang="en-US" dirty="0"/>
              <a:t> This is the date of the summer solstice in the Northern Hemisphere. As Earth turns on its axis (the line connecting the North and South Poles), the North Pole is in constant sunlight while the South Pole is veiled in 24 hours of darkness. The Sun is at the zenith for observers on the Tropic of Cancer (23° N) </a:t>
            </a:r>
          </a:p>
        </p:txBody>
      </p:sp>
      <p:sp>
        <p:nvSpPr>
          <p:cNvPr id="4" name="Title 3">
            <a:extLst>
              <a:ext uri="{FF2B5EF4-FFF2-40B4-BE49-F238E27FC236}">
                <a16:creationId xmlns:a16="http://schemas.microsoft.com/office/drawing/2014/main" id="{8BCFAA3E-B1F9-4D72-8AD0-7AED97077776}"/>
              </a:ext>
            </a:extLst>
          </p:cNvPr>
          <p:cNvSpPr>
            <a:spLocks noGrp="1"/>
          </p:cNvSpPr>
          <p:nvPr>
            <p:ph type="title"/>
          </p:nvPr>
        </p:nvSpPr>
        <p:spPr>
          <a:xfrm>
            <a:off x="189390" y="131888"/>
            <a:ext cx="5646199" cy="508615"/>
          </a:xfrm>
        </p:spPr>
        <p:txBody>
          <a:bodyPr/>
          <a:lstStyle/>
          <a:p>
            <a:r>
              <a:rPr lang="en-US" dirty="0"/>
              <a:t>Sun’s illumination on earth</a:t>
            </a:r>
          </a:p>
        </p:txBody>
      </p:sp>
      <p:pic>
        <p:nvPicPr>
          <p:cNvPr id="9" name="Picture Placeholder 1" descr="The Winter Solstice – December 21. The Earth is drawn with its axis of rotation, labeled “Earth axis”, pointing toward upper right. Sunlight is drawn as three red arrows coming from the left and striking the surface of the Earth. On the right-hand side of the figure, the five important circles of latitude are labeled. Starting from the bottom are: “Antarctic Circle”, “Tropic of Capricorn”, “Equator”, “Tropic of Cancer” and “Arctic Circle”.">
            <a:extLst>
              <a:ext uri="{FF2B5EF4-FFF2-40B4-BE49-F238E27FC236}">
                <a16:creationId xmlns:a16="http://schemas.microsoft.com/office/drawing/2014/main" id="{49F86F83-2A27-46A9-AAAA-BEE6B437B11C}"/>
              </a:ext>
            </a:extLst>
          </p:cNvPr>
          <p:cNvPicPr>
            <a:picLocks noChangeAspect="1"/>
          </p:cNvPicPr>
          <p:nvPr/>
        </p:nvPicPr>
        <p:blipFill rotWithShape="1">
          <a:blip r:embed="rId3">
            <a:extLst>
              <a:ext uri="{28A0092B-C50C-407E-A947-70E740481C1C}">
                <a14:useLocalDpi xmlns:a14="http://schemas.microsoft.com/office/drawing/2010/main" val="0"/>
              </a:ext>
            </a:extLst>
          </a:blip>
          <a:srcRect l="320" r="125"/>
          <a:stretch/>
        </p:blipFill>
        <p:spPr>
          <a:xfrm>
            <a:off x="6502621" y="793913"/>
            <a:ext cx="5493197" cy="3405225"/>
          </a:xfrm>
          <a:prstGeom prst="rect">
            <a:avLst/>
          </a:prstGeom>
        </p:spPr>
      </p:pic>
      <p:sp>
        <p:nvSpPr>
          <p:cNvPr id="10" name="Text Placeholder 6">
            <a:extLst>
              <a:ext uri="{FF2B5EF4-FFF2-40B4-BE49-F238E27FC236}">
                <a16:creationId xmlns:a16="http://schemas.microsoft.com/office/drawing/2014/main" id="{7A621AC6-F4A6-4653-9585-1602ED28B801}"/>
              </a:ext>
            </a:extLst>
          </p:cNvPr>
          <p:cNvSpPr txBox="1">
            <a:spLocks/>
          </p:cNvSpPr>
          <p:nvPr/>
        </p:nvSpPr>
        <p:spPr>
          <a:xfrm>
            <a:off x="6387118" y="4260790"/>
            <a:ext cx="5493197" cy="259720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rgbClr val="000000"/>
                </a:solidFill>
                <a:latin typeface="+mn-lt"/>
                <a:ea typeface="+mn-ea"/>
                <a:cs typeface="+mn-cs"/>
              </a:defRPr>
            </a:lvl1pPr>
            <a:lvl2pPr marL="731520" indent="-457200" algn="l" defTabSz="914400" rtl="0" eaLnBrk="1" latinLnBrk="0" hangingPunct="1">
              <a:spcBef>
                <a:spcPct val="20000"/>
              </a:spcBef>
              <a:buClr>
                <a:srgbClr val="6CB255"/>
              </a:buClr>
              <a:buFont typeface="+mj-lt"/>
              <a:buAutoNum type="alphaLcParenR"/>
              <a:defRPr sz="2000" kern="1200">
                <a:solidFill>
                  <a:schemeClr val="tx1"/>
                </a:solidFill>
                <a:latin typeface="+mn-lt"/>
                <a:ea typeface="+mn-ea"/>
                <a:cs typeface="+mn-cs"/>
              </a:defRPr>
            </a:lvl2pPr>
            <a:lvl3pPr marL="1257300" indent="-342900" algn="l" defTabSz="914400" rtl="0" eaLnBrk="1" latinLnBrk="0" hangingPunct="1">
              <a:spcBef>
                <a:spcPct val="20000"/>
              </a:spcBef>
              <a:buClr>
                <a:srgbClr val="6CB255"/>
              </a:buClr>
              <a:buFont typeface="+mj-lt"/>
              <a:buAutoNum type="alphaLcParenR"/>
              <a:defRPr sz="1800" kern="1200">
                <a:solidFill>
                  <a:schemeClr val="tx1"/>
                </a:solidFill>
                <a:latin typeface="+mn-lt"/>
                <a:ea typeface="+mn-ea"/>
                <a:cs typeface="+mn-cs"/>
              </a:defRPr>
            </a:lvl3pPr>
            <a:lvl4pPr marL="1714500" indent="-342900" algn="l" defTabSz="914400" rtl="0" eaLnBrk="1" latinLnBrk="0" hangingPunct="1">
              <a:spcBef>
                <a:spcPct val="20000"/>
              </a:spcBef>
              <a:buClr>
                <a:srgbClr val="6CB255"/>
              </a:buClr>
              <a:buFont typeface="+mj-lt"/>
              <a:buAutoNum type="alphaLcParenR"/>
              <a:defRPr sz="1800" kern="1200">
                <a:solidFill>
                  <a:schemeClr val="tx1"/>
                </a:solidFill>
                <a:latin typeface="+mn-lt"/>
                <a:ea typeface="+mn-ea"/>
                <a:cs typeface="+mn-cs"/>
              </a:defRPr>
            </a:lvl4pPr>
            <a:lvl5pPr marL="2171700" indent="-342900" algn="l" defTabSz="914400" rtl="0" eaLnBrk="1" latinLnBrk="0" hangingPunct="1">
              <a:spcBef>
                <a:spcPct val="20000"/>
              </a:spcBef>
              <a:buClr>
                <a:srgbClr val="6CB255"/>
              </a:buClr>
              <a:buFont typeface="+mj-lt"/>
              <a:buAutoNum type="alphaLcParen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r>
              <a:rPr lang="en-US" b="1" dirty="0">
                <a:solidFill>
                  <a:srgbClr val="6CB255"/>
                </a:solidFill>
              </a:rPr>
              <a:t>Earth on December 21.</a:t>
            </a:r>
            <a:r>
              <a:rPr lang="en-US" dirty="0"/>
              <a:t> This is the date of the winter solstice in the Northern Hemisphere. Now the North Pole is in darkness for 24 hours and the South Pole is illuminated. The Sun is at the zenith for observers on the Tropic of Capricorn (23° S) and thus is low in the sky for the residents of the Northern Hemisphere.</a:t>
            </a:r>
          </a:p>
        </p:txBody>
      </p:sp>
    </p:spTree>
    <p:extLst>
      <p:ext uri="{BB962C8B-B14F-4D97-AF65-F5344CB8AC3E}">
        <p14:creationId xmlns:p14="http://schemas.microsoft.com/office/powerpoint/2010/main" val="1773179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BE09-2F2E-4AE6-91D7-2DD2E3AE29A0}"/>
              </a:ext>
            </a:extLst>
          </p:cNvPr>
          <p:cNvSpPr>
            <a:spLocks noGrp="1"/>
          </p:cNvSpPr>
          <p:nvPr>
            <p:ph type="title"/>
          </p:nvPr>
        </p:nvSpPr>
        <p:spPr/>
        <p:txBody>
          <a:bodyPr/>
          <a:lstStyle/>
          <a:p>
            <a:r>
              <a:rPr lang="en-US" dirty="0"/>
              <a:t>equinox</a:t>
            </a:r>
          </a:p>
        </p:txBody>
      </p:sp>
      <p:sp>
        <p:nvSpPr>
          <p:cNvPr id="4" name="Text Placeholder 3">
            <a:extLst>
              <a:ext uri="{FF2B5EF4-FFF2-40B4-BE49-F238E27FC236}">
                <a16:creationId xmlns:a16="http://schemas.microsoft.com/office/drawing/2014/main" id="{8D3375AA-96DF-41BF-8666-9707AAFA27F5}"/>
              </a:ext>
            </a:extLst>
          </p:cNvPr>
          <p:cNvSpPr>
            <a:spLocks noGrp="1"/>
          </p:cNvSpPr>
          <p:nvPr>
            <p:ph type="body" sz="quarter" idx="14"/>
          </p:nvPr>
        </p:nvSpPr>
        <p:spPr>
          <a:xfrm>
            <a:off x="609599" y="1340386"/>
            <a:ext cx="4847925" cy="2088613"/>
          </a:xfrm>
        </p:spPr>
        <p:txBody>
          <a:bodyPr>
            <a:noAutofit/>
          </a:bodyPr>
          <a:lstStyle/>
          <a:p>
            <a:pPr marL="342900" indent="-342900">
              <a:buFont typeface="Wingdings" panose="05000000000000000000" pitchFamily="2" charset="2"/>
              <a:buChar char="§"/>
            </a:pPr>
            <a:r>
              <a:rPr lang="en-US" dirty="0"/>
              <a:t>Summer Solstice: June 21</a:t>
            </a:r>
          </a:p>
          <a:p>
            <a:pPr marL="342900" indent="-342900">
              <a:buFont typeface="Wingdings" panose="05000000000000000000" pitchFamily="2" charset="2"/>
              <a:buChar char="§"/>
            </a:pPr>
            <a:r>
              <a:rPr lang="en-US" dirty="0"/>
              <a:t>Winter Solstice: Dec 21</a:t>
            </a:r>
          </a:p>
          <a:p>
            <a:pPr marL="342900" indent="-342900">
              <a:buFont typeface="Wingdings" panose="05000000000000000000" pitchFamily="2" charset="2"/>
              <a:buChar char="§"/>
            </a:pPr>
            <a:r>
              <a:rPr lang="en-US" dirty="0"/>
              <a:t>Vernal Equinox: March 21</a:t>
            </a:r>
          </a:p>
          <a:p>
            <a:pPr marL="342900" indent="-342900">
              <a:buFont typeface="Wingdings" panose="05000000000000000000" pitchFamily="2" charset="2"/>
              <a:buChar char="§"/>
            </a:pPr>
            <a:r>
              <a:rPr lang="en-US" dirty="0"/>
              <a:t>Autumnal Equinox: September 21</a:t>
            </a:r>
          </a:p>
          <a:p>
            <a:pPr marL="342900" indent="-342900">
              <a:buFont typeface="Wingdings" panose="05000000000000000000" pitchFamily="2" charset="2"/>
              <a:buChar char="§"/>
            </a:pPr>
            <a:endParaRPr lang="en-US" dirty="0"/>
          </a:p>
        </p:txBody>
      </p:sp>
      <p:pic>
        <p:nvPicPr>
          <p:cNvPr id="5" name="Picture 2">
            <a:extLst>
              <a:ext uri="{FF2B5EF4-FFF2-40B4-BE49-F238E27FC236}">
                <a16:creationId xmlns:a16="http://schemas.microsoft.com/office/drawing/2014/main" id="{BD212A72-2CCD-41E9-A189-1BA4FCD9775C}"/>
              </a:ext>
            </a:extLst>
          </p:cNvPr>
          <p:cNvPicPr>
            <a:picLocks noChangeAspect="1" noChangeArrowheads="1"/>
          </p:cNvPicPr>
          <p:nvPr/>
        </p:nvPicPr>
        <p:blipFill>
          <a:blip r:embed="rId2" cstate="email">
            <a:extLst>
              <a:ext uri="{BEBA8EAE-BF5A-486C-A8C5-ECC9F3942E4B}">
                <a14:imgProps xmlns:a14="http://schemas.microsoft.com/office/drawing/2010/main">
                  <a14:imgLayer r:embed="rId3">
                    <a14:imgEffect>
                      <a14:sharpenSoften amount="7000"/>
                    </a14:imgEffect>
                    <a14:imgEffect>
                      <a14:colorTemperature colorTemp="8819"/>
                    </a14:imgEffect>
                    <a14:imgEffect>
                      <a14:saturation sat="113000"/>
                    </a14:imgEffect>
                    <a14:imgEffect>
                      <a14:brightnessContrast bright="18000" contrast="18000"/>
                    </a14:imgEffect>
                  </a14:imgLayer>
                </a14:imgProps>
              </a:ext>
              <a:ext uri="{28A0092B-C50C-407E-A947-70E740481C1C}">
                <a14:useLocalDpi xmlns:a14="http://schemas.microsoft.com/office/drawing/2010/main" val="0"/>
              </a:ext>
            </a:extLst>
          </a:blip>
          <a:srcRect l="3253" t="2527" r="2396" b="3699"/>
          <a:stretch>
            <a:fillRect/>
          </a:stretch>
        </p:blipFill>
        <p:spPr bwMode="auto">
          <a:xfrm>
            <a:off x="5733323" y="113231"/>
            <a:ext cx="6334390" cy="546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5289452A-8F9C-4318-9D48-4B104917BAEB}"/>
              </a:ext>
            </a:extLst>
          </p:cNvPr>
          <p:cNvSpPr txBox="1"/>
          <p:nvPr/>
        </p:nvSpPr>
        <p:spPr>
          <a:xfrm>
            <a:off x="609600" y="3598364"/>
            <a:ext cx="5026793" cy="2246769"/>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The ecliptic and the celestial equator intersect at two points called the </a:t>
            </a:r>
            <a:r>
              <a:rPr lang="en-US" sz="2000" b="1" dirty="0"/>
              <a:t>equinoxes</a:t>
            </a:r>
            <a:r>
              <a:rPr lang="en-US" sz="2000" dirty="0"/>
              <a:t>.</a:t>
            </a:r>
          </a:p>
          <a:p>
            <a:pPr marL="342900" indent="-342900">
              <a:buClr>
                <a:srgbClr val="6CB255"/>
              </a:buClr>
              <a:buFont typeface="Wingdings" panose="05000000000000000000" pitchFamily="2" charset="2"/>
              <a:buChar char="§"/>
            </a:pPr>
            <a:r>
              <a:rPr lang="en-US" sz="2000" dirty="0"/>
              <a:t>The northernmost point on the ecliptic is called the summer solstice; the southernmost point is called the winter solstice.</a:t>
            </a:r>
          </a:p>
        </p:txBody>
      </p:sp>
    </p:spTree>
    <p:extLst>
      <p:ext uri="{BB962C8B-B14F-4D97-AF65-F5344CB8AC3E}">
        <p14:creationId xmlns:p14="http://schemas.microsoft.com/office/powerpoint/2010/main" val="738741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187116" y="0"/>
            <a:ext cx="9144000" cy="1755603"/>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60" normalizeH="0" baseline="0" noProof="0" dirty="0">
              <a:ln>
                <a:noFill/>
              </a:ln>
              <a:solidFill>
                <a:prstClr val="white">
                  <a:lumMod val="65000"/>
                </a:prstClr>
              </a:solidFill>
              <a:effectLst/>
              <a:uLnTx/>
              <a:uFillTx/>
              <a:latin typeface="Arial"/>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60" normalizeH="0" baseline="0" noProof="0" dirty="0">
                <a:ln>
                  <a:noFill/>
                </a:ln>
                <a:solidFill>
                  <a:schemeClr val="bg1">
                    <a:lumMod val="75000"/>
                  </a:schemeClr>
                </a:solidFill>
                <a:effectLst/>
                <a:uLnTx/>
                <a:uFillTx/>
                <a:latin typeface="Arial"/>
                <a:ea typeface="+mj-ea"/>
                <a:cs typeface="+mj-cs"/>
              </a:rPr>
              <a:t>Chapter 4</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60" normalizeH="0" baseline="0" noProof="0" dirty="0">
                <a:ln>
                  <a:noFill/>
                </a:ln>
                <a:solidFill>
                  <a:schemeClr val="bg1">
                    <a:lumMod val="75000"/>
                  </a:schemeClr>
                </a:solidFill>
                <a:effectLst/>
                <a:uLnTx/>
                <a:uFillTx/>
                <a:latin typeface="Arial"/>
                <a:ea typeface="+mj-ea"/>
                <a:cs typeface="+mj-cs"/>
              </a:rPr>
              <a:t> EARTH, MOON, AND SKY</a:t>
            </a:r>
          </a:p>
        </p:txBody>
      </p:sp>
      <p:sp>
        <p:nvSpPr>
          <p:cNvPr id="6" name="TextBox 5">
            <a:extLst>
              <a:ext uri="{FF2B5EF4-FFF2-40B4-BE49-F238E27FC236}">
                <a16:creationId xmlns:a16="http://schemas.microsoft.com/office/drawing/2014/main" id="{0DC15C58-CD99-4E4A-AD01-868380C1E55D}"/>
              </a:ext>
            </a:extLst>
          </p:cNvPr>
          <p:cNvSpPr txBox="1"/>
          <p:nvPr/>
        </p:nvSpPr>
        <p:spPr>
          <a:xfrm>
            <a:off x="3847698" y="1571898"/>
            <a:ext cx="6097604" cy="2800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lumMod val="50000"/>
                  </a:schemeClr>
                </a:solidFill>
                <a:effectLst/>
                <a:uLnTx/>
                <a:uFillTx/>
                <a:latin typeface="Arial"/>
                <a:ea typeface="+mn-ea"/>
                <a:cs typeface="+mn-cs"/>
              </a:rPr>
              <a:t>4.1 Earth and Sky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lumMod val="50000"/>
                  </a:schemeClr>
                </a:solidFill>
                <a:effectLst/>
                <a:uLnTx/>
                <a:uFillTx/>
                <a:latin typeface="Arial"/>
                <a:ea typeface="+mn-ea"/>
                <a:cs typeface="+mn-cs"/>
              </a:rPr>
              <a:t>4.2 The Seasons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CB255"/>
                </a:solidFill>
                <a:effectLst/>
                <a:uLnTx/>
                <a:uFillTx/>
                <a:latin typeface="Arial"/>
                <a:ea typeface="+mn-ea"/>
                <a:cs typeface="+mn-cs"/>
              </a:rPr>
              <a:t>4.3 Keeping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CB255"/>
                </a:solidFill>
                <a:effectLst/>
                <a:uLnTx/>
                <a:uFillTx/>
                <a:latin typeface="Arial"/>
                <a:ea typeface="+mn-ea"/>
                <a:cs typeface="+mn-cs"/>
              </a:rPr>
              <a:t>4.4 The Calendar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lumMod val="75000"/>
                  </a:schemeClr>
                </a:solidFill>
                <a:effectLst/>
                <a:uLnTx/>
                <a:uFillTx/>
                <a:latin typeface="Arial"/>
                <a:ea typeface="+mn-ea"/>
                <a:cs typeface="+mn-cs"/>
              </a:rPr>
              <a:t>4.5 Phases and Motions of the Moon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lumMod val="75000"/>
                  </a:schemeClr>
                </a:solidFill>
                <a:effectLst/>
                <a:uLnTx/>
                <a:uFillTx/>
                <a:latin typeface="Arial"/>
                <a:ea typeface="+mn-ea"/>
                <a:cs typeface="+mn-cs"/>
              </a:rPr>
              <a:t>4.6 Ocean Tides and the Moon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lumMod val="75000"/>
                  </a:schemeClr>
                </a:solidFill>
                <a:effectLst/>
                <a:uLnTx/>
                <a:uFillTx/>
                <a:latin typeface="Arial"/>
                <a:ea typeface="+mn-ea"/>
                <a:cs typeface="+mn-cs"/>
              </a:rPr>
              <a:t>4.7 Eclipses of the Sun and Moon</a:t>
            </a:r>
          </a:p>
        </p:txBody>
      </p:sp>
      <p:sp>
        <p:nvSpPr>
          <p:cNvPr id="7" name="TextBox 6">
            <a:extLst>
              <a:ext uri="{FF2B5EF4-FFF2-40B4-BE49-F238E27FC236}">
                <a16:creationId xmlns:a16="http://schemas.microsoft.com/office/drawing/2014/main" id="{455FEF18-5747-4014-AC82-8FFE9EC6635D}"/>
              </a:ext>
            </a:extLst>
          </p:cNvPr>
          <p:cNvSpPr txBox="1"/>
          <p:nvPr/>
        </p:nvSpPr>
        <p:spPr>
          <a:xfrm>
            <a:off x="2026919" y="4544131"/>
            <a:ext cx="9051759" cy="193899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rgbClr val="555555"/>
                </a:solidFill>
                <a:effectLst/>
                <a:uLnTx/>
                <a:uFillTx/>
                <a:latin typeface="Neue Helvetica W01"/>
                <a:ea typeface="+mn-ea"/>
                <a:cs typeface="+mn-cs"/>
              </a:rPr>
              <a:t>By the end of these sections, you will be able to: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424242"/>
                </a:solidFill>
                <a:effectLst/>
                <a:uLnTx/>
                <a:uFillTx/>
                <a:latin typeface="Neue Helvetica W01"/>
                <a:ea typeface="+mn-ea"/>
                <a:cs typeface="+mn-cs"/>
              </a:rPr>
              <a:t> Explain the difference between the solar day and the sidereal day</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424242"/>
                </a:solidFill>
                <a:effectLst/>
                <a:uLnTx/>
                <a:uFillTx/>
                <a:latin typeface="Neue Helvetica W01"/>
                <a:ea typeface="+mn-ea"/>
                <a:cs typeface="+mn-cs"/>
              </a:rPr>
              <a:t> Explain mean solar time and the reason for time zones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424242"/>
                </a:solidFill>
                <a:effectLst/>
                <a:uLnTx/>
                <a:uFillTx/>
                <a:latin typeface="Neue Helvetica W01"/>
                <a:ea typeface="+mn-ea"/>
                <a:cs typeface="+mn-cs"/>
              </a:rPr>
              <a:t> Understand how calendars varied among different cultures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424242"/>
                </a:solidFill>
                <a:effectLst/>
                <a:uLnTx/>
                <a:uFillTx/>
                <a:latin typeface="Neue Helvetica W01"/>
                <a:ea typeface="+mn-ea"/>
                <a:cs typeface="+mn-cs"/>
              </a:rPr>
              <a:t> Explain the origins of our modern calendar</a:t>
            </a:r>
          </a:p>
        </p:txBody>
      </p:sp>
    </p:spTree>
    <p:extLst>
      <p:ext uri="{BB962C8B-B14F-4D97-AF65-F5344CB8AC3E}">
        <p14:creationId xmlns:p14="http://schemas.microsoft.com/office/powerpoint/2010/main" val="1274403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54494" y="139933"/>
            <a:ext cx="2897080" cy="499260"/>
          </a:xfrm>
        </p:spPr>
        <p:txBody>
          <a:bodyPr>
            <a:normAutofit/>
          </a:bodyPr>
          <a:lstStyle/>
          <a:p>
            <a:r>
              <a:rPr lang="en-US" dirty="0"/>
              <a:t>Keeping time</a:t>
            </a:r>
          </a:p>
        </p:txBody>
      </p:sp>
      <p:sp>
        <p:nvSpPr>
          <p:cNvPr id="7" name="Text Placeholder 6"/>
          <p:cNvSpPr>
            <a:spLocks noGrp="1"/>
          </p:cNvSpPr>
          <p:nvPr>
            <p:ph type="body" sz="quarter" idx="14"/>
          </p:nvPr>
        </p:nvSpPr>
        <p:spPr>
          <a:xfrm>
            <a:off x="5405001" y="2068496"/>
            <a:ext cx="6608838" cy="1598679"/>
          </a:xfrm>
        </p:spPr>
        <p:txBody>
          <a:bodyPr>
            <a:noAutofit/>
          </a:bodyPr>
          <a:lstStyle/>
          <a:p>
            <a:r>
              <a:rPr lang="en-US" b="1" dirty="0">
                <a:solidFill>
                  <a:srgbClr val="6CB255"/>
                </a:solidFill>
              </a:rPr>
              <a:t>Difference Between a Sidereal Day and a Solar Day.</a:t>
            </a:r>
            <a:r>
              <a:rPr lang="en-US" dirty="0"/>
              <a:t> </a:t>
            </a:r>
            <a:r>
              <a:rPr lang="en-US" sz="1800" dirty="0"/>
              <a:t>This is a top view, looking down as Earth orbits the Sun. Because Earth moves around the Sun (roughly 1</a:t>
            </a:r>
            <a:r>
              <a:rPr lang="en-US" sz="1800" dirty="0">
                <a:latin typeface="Cambria Math"/>
                <a:cs typeface="Cambria Math"/>
              </a:rPr>
              <a:t>°</a:t>
            </a:r>
            <a:r>
              <a:rPr lang="en-US" sz="1800" dirty="0"/>
              <a:t> per day), after one complete rotation of Earth relative to the stars, we do not see the Sun in the same </a:t>
            </a:r>
            <a:r>
              <a:rPr lang="da-DK" sz="1800" dirty="0"/>
              <a:t>position.</a:t>
            </a:r>
            <a:endParaRPr lang="en-US" sz="1800" dirty="0"/>
          </a:p>
        </p:txBody>
      </p:sp>
      <p:pic>
        <p:nvPicPr>
          <p:cNvPr id="1026" name="Picture 2" descr="The Sun is drawn at left as a yellow disc and the Earth is drawn at two positions at far right. The lower position labeled “Earth, day 1” shows an observer looking up at the Sun, whose line of sight indicated by a white arrow connecting the Earth to the Sun. A clockwise arrow is drawn circling the Earth. The upper position labeled “Earth, day 2” shows the observer looking up again one day later. (A short curved arrow pointing clockwise is drawn from the observer’s line of sight to indicate the direction of Earth’s rotation.) Due to the motion of Earth along its orbit, the observer’s line of sight no longer points to the Sun but now points “To remote point on celestial sphere”. A dashed line connects the observer’s position on day 2 to the Sun as seen on day 1. The angle between the new line of sight and the previous line of sight to the Sun is labeled '1°''"/>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5178" r="6758"/>
          <a:stretch/>
        </p:blipFill>
        <p:spPr bwMode="auto">
          <a:xfrm>
            <a:off x="5200816" y="94654"/>
            <a:ext cx="6866898" cy="19827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BEECB85-534D-4D37-8143-4C1D78FA07BC}"/>
              </a:ext>
            </a:extLst>
          </p:cNvPr>
          <p:cNvSpPr txBox="1"/>
          <p:nvPr/>
        </p:nvSpPr>
        <p:spPr>
          <a:xfrm>
            <a:off x="254494" y="756742"/>
            <a:ext cx="4752512" cy="2246769"/>
          </a:xfrm>
          <a:prstGeom prst="rect">
            <a:avLst/>
          </a:prstGeom>
          <a:noFill/>
        </p:spPr>
        <p:txBody>
          <a:bodyPr wrap="square">
            <a:spAutoFit/>
          </a:bodyPr>
          <a:lstStyle/>
          <a:p>
            <a:pPr algn="just"/>
            <a:r>
              <a:rPr lang="en-US" sz="2000" dirty="0"/>
              <a:t>The measurement of </a:t>
            </a:r>
            <a:r>
              <a:rPr lang="en-US" sz="2000" b="1" dirty="0"/>
              <a:t>time</a:t>
            </a:r>
            <a:r>
              <a:rPr lang="en-US" sz="2000" dirty="0"/>
              <a:t> is based on the rotation of Earth. Throughout most of human history, time has been reckoned by positions of the Sun and stars in the sky. Only recently have mechanical and electronic clocks taken over this function in regulating our lives.</a:t>
            </a:r>
          </a:p>
        </p:txBody>
      </p:sp>
      <p:sp>
        <p:nvSpPr>
          <p:cNvPr id="10" name="TextBox 9">
            <a:extLst>
              <a:ext uri="{FF2B5EF4-FFF2-40B4-BE49-F238E27FC236}">
                <a16:creationId xmlns:a16="http://schemas.microsoft.com/office/drawing/2014/main" id="{7EADBC56-6C21-4F91-8B9A-91AC013A9649}"/>
              </a:ext>
            </a:extLst>
          </p:cNvPr>
          <p:cNvSpPr txBox="1"/>
          <p:nvPr/>
        </p:nvSpPr>
        <p:spPr>
          <a:xfrm>
            <a:off x="254494" y="3246587"/>
            <a:ext cx="3101265" cy="400110"/>
          </a:xfrm>
          <a:prstGeom prst="rect">
            <a:avLst/>
          </a:prstGeom>
          <a:noFill/>
        </p:spPr>
        <p:txBody>
          <a:bodyPr wrap="square">
            <a:spAutoFit/>
          </a:bodyPr>
          <a:lstStyle/>
          <a:p>
            <a:r>
              <a:rPr lang="en-US" sz="2000" b="1" dirty="0">
                <a:solidFill>
                  <a:srgbClr val="6CB255"/>
                </a:solidFill>
              </a:rPr>
              <a:t>The Length of the Day</a:t>
            </a:r>
          </a:p>
        </p:txBody>
      </p:sp>
      <p:sp>
        <p:nvSpPr>
          <p:cNvPr id="11" name="TextBox 10">
            <a:extLst>
              <a:ext uri="{FF2B5EF4-FFF2-40B4-BE49-F238E27FC236}">
                <a16:creationId xmlns:a16="http://schemas.microsoft.com/office/drawing/2014/main" id="{49055BD3-2E87-4F66-B0D6-16D5E26DEBB3}"/>
              </a:ext>
            </a:extLst>
          </p:cNvPr>
          <p:cNvSpPr txBox="1"/>
          <p:nvPr/>
        </p:nvSpPr>
        <p:spPr>
          <a:xfrm>
            <a:off x="254494" y="3764246"/>
            <a:ext cx="12013708" cy="1323439"/>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The most fundamental astronomical unit of time is the day, measured in terms of the rotation of Earth.</a:t>
            </a:r>
          </a:p>
          <a:p>
            <a:pPr marL="342900" indent="-342900">
              <a:buClr>
                <a:srgbClr val="6CB255"/>
              </a:buClr>
              <a:buFont typeface="Wingdings" panose="05000000000000000000" pitchFamily="2" charset="2"/>
              <a:buChar char="§"/>
            </a:pPr>
            <a:r>
              <a:rPr lang="en-US" sz="2000" dirty="0"/>
              <a:t>There is, however, more than one way to define the day. </a:t>
            </a:r>
          </a:p>
          <a:p>
            <a:pPr marL="342900" indent="-342900">
              <a:buClr>
                <a:srgbClr val="6CB255"/>
              </a:buClr>
              <a:buFont typeface="Wingdings" panose="05000000000000000000" pitchFamily="2" charset="2"/>
              <a:buChar char="§"/>
            </a:pPr>
            <a:r>
              <a:rPr lang="en-US" sz="2000" b="1" dirty="0"/>
              <a:t>Solar Day: </a:t>
            </a:r>
            <a:r>
              <a:rPr lang="en-US" sz="2000" dirty="0"/>
              <a:t>The rotation period of Earth with respect to the Sun.</a:t>
            </a:r>
          </a:p>
          <a:p>
            <a:pPr marL="342900" indent="-342900">
              <a:buClr>
                <a:srgbClr val="6CB255"/>
              </a:buClr>
              <a:buFont typeface="Wingdings" panose="05000000000000000000" pitchFamily="2" charset="2"/>
              <a:buChar char="§"/>
            </a:pPr>
            <a:r>
              <a:rPr lang="en-US" sz="2000" b="1" dirty="0"/>
              <a:t>Sidereal Day: </a:t>
            </a:r>
            <a:r>
              <a:rPr lang="en-US" sz="2000" dirty="0"/>
              <a:t>The rotation period of Earth with respect to the stars.</a:t>
            </a:r>
          </a:p>
        </p:txBody>
      </p:sp>
      <p:sp>
        <p:nvSpPr>
          <p:cNvPr id="13" name="TextBox 12">
            <a:extLst>
              <a:ext uri="{FF2B5EF4-FFF2-40B4-BE49-F238E27FC236}">
                <a16:creationId xmlns:a16="http://schemas.microsoft.com/office/drawing/2014/main" id="{ED9AC09E-6523-4067-B17B-6F7CA525C038}"/>
              </a:ext>
            </a:extLst>
          </p:cNvPr>
          <p:cNvSpPr txBox="1"/>
          <p:nvPr/>
        </p:nvSpPr>
        <p:spPr>
          <a:xfrm>
            <a:off x="576308" y="5250512"/>
            <a:ext cx="11151094" cy="1323439"/>
          </a:xfrm>
          <a:prstGeom prst="rect">
            <a:avLst/>
          </a:prstGeom>
          <a:noFill/>
        </p:spPr>
        <p:txBody>
          <a:bodyPr wrap="square">
            <a:spAutoFit/>
          </a:bodyPr>
          <a:lstStyle/>
          <a:p>
            <a:r>
              <a:rPr lang="en-US" sz="2000" dirty="0"/>
              <a:t>Because of the movement of Earth along its orbit from day 1 to 2, the Sun has not yet reached a position above the observer. To complete a solar day, Earth must rotate an additional amount, equal to 1/365 of a full turn. The time required for this extra rotation is 1/365 of a day, or about 4 minutes. So, the solar day is about 4 minutes longer than the sidereal day.</a:t>
            </a:r>
          </a:p>
        </p:txBody>
      </p:sp>
    </p:spTree>
    <p:extLst>
      <p:ext uri="{BB962C8B-B14F-4D97-AF65-F5344CB8AC3E}">
        <p14:creationId xmlns:p14="http://schemas.microsoft.com/office/powerpoint/2010/main" val="1966986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54494" y="0"/>
            <a:ext cx="2897080" cy="499260"/>
          </a:xfrm>
        </p:spPr>
        <p:txBody>
          <a:bodyPr>
            <a:normAutofit/>
          </a:bodyPr>
          <a:lstStyle/>
          <a:p>
            <a:r>
              <a:rPr lang="en-US" dirty="0">
                <a:solidFill>
                  <a:schemeClr val="bg1">
                    <a:lumMod val="75000"/>
                  </a:schemeClr>
                </a:solidFill>
              </a:rPr>
              <a:t>Keeping time</a:t>
            </a:r>
          </a:p>
        </p:txBody>
      </p:sp>
      <p:sp>
        <p:nvSpPr>
          <p:cNvPr id="10" name="TextBox 9">
            <a:extLst>
              <a:ext uri="{FF2B5EF4-FFF2-40B4-BE49-F238E27FC236}">
                <a16:creationId xmlns:a16="http://schemas.microsoft.com/office/drawing/2014/main" id="{7EADBC56-6C21-4F91-8B9A-91AC013A9649}"/>
              </a:ext>
            </a:extLst>
          </p:cNvPr>
          <p:cNvSpPr txBox="1"/>
          <p:nvPr/>
        </p:nvSpPr>
        <p:spPr>
          <a:xfrm>
            <a:off x="334393" y="425878"/>
            <a:ext cx="4832411" cy="400110"/>
          </a:xfrm>
          <a:prstGeom prst="rect">
            <a:avLst/>
          </a:prstGeom>
          <a:noFill/>
        </p:spPr>
        <p:txBody>
          <a:bodyPr wrap="square">
            <a:spAutoFit/>
          </a:bodyPr>
          <a:lstStyle/>
          <a:p>
            <a:r>
              <a:rPr lang="en-US" sz="2000" b="1" dirty="0">
                <a:solidFill>
                  <a:srgbClr val="6CB255"/>
                </a:solidFill>
              </a:rPr>
              <a:t>Mean Solar Time and Standard Time</a:t>
            </a:r>
          </a:p>
        </p:txBody>
      </p:sp>
      <p:sp>
        <p:nvSpPr>
          <p:cNvPr id="11" name="TextBox 10">
            <a:extLst>
              <a:ext uri="{FF2B5EF4-FFF2-40B4-BE49-F238E27FC236}">
                <a16:creationId xmlns:a16="http://schemas.microsoft.com/office/drawing/2014/main" id="{49055BD3-2E87-4F66-B0D6-16D5E26DEBB3}"/>
              </a:ext>
            </a:extLst>
          </p:cNvPr>
          <p:cNvSpPr txBox="1"/>
          <p:nvPr/>
        </p:nvSpPr>
        <p:spPr>
          <a:xfrm>
            <a:off x="66515" y="917912"/>
            <a:ext cx="6192242" cy="5909310"/>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b="1" dirty="0"/>
              <a:t>Mean Solar Time</a:t>
            </a:r>
            <a:r>
              <a:rPr lang="en-US" dirty="0"/>
              <a:t>, is based on the average value of the solar day over the course of the year.</a:t>
            </a:r>
          </a:p>
          <a:p>
            <a:pPr marL="800100" lvl="1" indent="-342900">
              <a:buClr>
                <a:srgbClr val="6CB255"/>
              </a:buClr>
              <a:buFont typeface="Courier New" panose="02070309020205020404" pitchFamily="49" charset="0"/>
              <a:buChar char="o"/>
            </a:pPr>
            <a:r>
              <a:rPr lang="en-US" dirty="0"/>
              <a:t>A mean solar day contains exactly 24 hours</a:t>
            </a:r>
          </a:p>
          <a:p>
            <a:pPr marL="800100" lvl="1" indent="-342900">
              <a:buClr>
                <a:srgbClr val="6CB255"/>
              </a:buClr>
              <a:buFont typeface="Courier New" panose="02070309020205020404" pitchFamily="49" charset="0"/>
              <a:buChar char="o"/>
            </a:pPr>
            <a:r>
              <a:rPr lang="en-US" dirty="0"/>
              <a:t>Mean solar time has the advantage of progressing at a uniform rate, but it is inconvenient for practical use because it is determined by the position of the Sun.</a:t>
            </a:r>
          </a:p>
          <a:p>
            <a:pPr marL="800100" lvl="1" indent="-342900">
              <a:buClr>
                <a:srgbClr val="6CB255"/>
              </a:buClr>
              <a:buFont typeface="Courier New" panose="02070309020205020404" pitchFamily="49" charset="0"/>
              <a:buChar char="o"/>
            </a:pPr>
            <a:r>
              <a:rPr lang="en-US" dirty="0"/>
              <a:t>For example, noon occurs when the Sun is highest in the sky on the meridian (but not necessarily at the zenith). But because we live on a round Earth, the exact time of noon is different as you change your longitude by moving east or west.</a:t>
            </a:r>
          </a:p>
          <a:p>
            <a:pPr lvl="1">
              <a:buClr>
                <a:srgbClr val="6CB255"/>
              </a:buClr>
            </a:pPr>
            <a:endParaRPr lang="en-US" dirty="0"/>
          </a:p>
          <a:p>
            <a:pPr marL="342900" indent="-342900">
              <a:buClr>
                <a:srgbClr val="6CB255"/>
              </a:buClr>
              <a:buFont typeface="Wingdings" panose="05000000000000000000" pitchFamily="2" charset="2"/>
              <a:buChar char="§"/>
            </a:pPr>
            <a:r>
              <a:rPr lang="en-US" b="1" dirty="0"/>
              <a:t>Standard time</a:t>
            </a:r>
            <a:r>
              <a:rPr lang="en-US" dirty="0"/>
              <a:t>, the system of 24 standardized global time zones.</a:t>
            </a:r>
          </a:p>
          <a:p>
            <a:pPr marL="800100" lvl="1" indent="-342900">
              <a:buClr>
                <a:srgbClr val="6CB255"/>
              </a:buClr>
              <a:buFont typeface="Courier New" panose="02070309020205020404" pitchFamily="49" charset="0"/>
              <a:buChar char="o"/>
            </a:pPr>
            <a:r>
              <a:rPr lang="en-US" dirty="0"/>
              <a:t>In 1883, the United States was divided into four standard time zones (now six, including Hawaii and Alaska), each with one system of time within that zone.</a:t>
            </a:r>
          </a:p>
          <a:p>
            <a:pPr marL="800100" lvl="1" indent="-342900">
              <a:buClr>
                <a:srgbClr val="6CB255"/>
              </a:buClr>
              <a:buFont typeface="Courier New" panose="02070309020205020404" pitchFamily="49" charset="0"/>
              <a:buChar char="o"/>
            </a:pPr>
            <a:r>
              <a:rPr lang="en-US" dirty="0"/>
              <a:t>Now travelers reset their watches only when the time change has amounted to a full hour.</a:t>
            </a:r>
          </a:p>
        </p:txBody>
      </p:sp>
      <p:pic>
        <p:nvPicPr>
          <p:cNvPr id="2" name="Picture 1">
            <a:extLst>
              <a:ext uri="{FF2B5EF4-FFF2-40B4-BE49-F238E27FC236}">
                <a16:creationId xmlns:a16="http://schemas.microsoft.com/office/drawing/2014/main" id="{CB4B207A-CF45-4B4D-9256-C62F01040CF8}"/>
              </a:ext>
            </a:extLst>
          </p:cNvPr>
          <p:cNvPicPr>
            <a:picLocks noChangeAspect="1"/>
          </p:cNvPicPr>
          <p:nvPr/>
        </p:nvPicPr>
        <p:blipFill>
          <a:blip r:embed="rId2"/>
          <a:stretch>
            <a:fillRect/>
          </a:stretch>
        </p:blipFill>
        <p:spPr>
          <a:xfrm>
            <a:off x="6346974" y="44388"/>
            <a:ext cx="5778511" cy="3116062"/>
          </a:xfrm>
          <a:prstGeom prst="rect">
            <a:avLst/>
          </a:prstGeom>
        </p:spPr>
      </p:pic>
      <p:pic>
        <p:nvPicPr>
          <p:cNvPr id="4" name="Picture 3">
            <a:extLst>
              <a:ext uri="{FF2B5EF4-FFF2-40B4-BE49-F238E27FC236}">
                <a16:creationId xmlns:a16="http://schemas.microsoft.com/office/drawing/2014/main" id="{4F66432E-0A43-4576-913B-A19D6F9DEDAD}"/>
              </a:ext>
            </a:extLst>
          </p:cNvPr>
          <p:cNvPicPr>
            <a:picLocks noChangeAspect="1"/>
          </p:cNvPicPr>
          <p:nvPr/>
        </p:nvPicPr>
        <p:blipFill rotWithShape="1">
          <a:blip r:embed="rId3"/>
          <a:srcRect t="7860"/>
          <a:stretch/>
        </p:blipFill>
        <p:spPr>
          <a:xfrm>
            <a:off x="6365809" y="3242569"/>
            <a:ext cx="5759676" cy="3486705"/>
          </a:xfrm>
          <a:prstGeom prst="rect">
            <a:avLst/>
          </a:prstGeom>
        </p:spPr>
      </p:pic>
    </p:spTree>
    <p:extLst>
      <p:ext uri="{BB962C8B-B14F-4D97-AF65-F5344CB8AC3E}">
        <p14:creationId xmlns:p14="http://schemas.microsoft.com/office/powerpoint/2010/main" val="1627541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145002" y="4218"/>
            <a:ext cx="5462726" cy="659535"/>
          </a:xfrm>
        </p:spPr>
        <p:txBody>
          <a:bodyPr/>
          <a:lstStyle/>
          <a:p>
            <a:r>
              <a:rPr lang="en-US" dirty="0"/>
              <a:t>The international date line</a:t>
            </a:r>
          </a:p>
        </p:txBody>
      </p:sp>
      <p:pic>
        <p:nvPicPr>
          <p:cNvPr id="2" name="Picture Placeholder 1" descr="Map of the Earth Indicating the International Date Line. On this map, centered on the Pacific Ocean, a red line representing the IDL is drawn from north to south across the entire Pacific. It zig-zags a bit to avoid crossing landmasses or islands."/>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97" r="-67"/>
          <a:stretch/>
        </p:blipFill>
        <p:spPr>
          <a:xfrm>
            <a:off x="5874057" y="79408"/>
            <a:ext cx="6236409" cy="3075696"/>
          </a:xfrm>
        </p:spPr>
      </p:pic>
      <p:sp>
        <p:nvSpPr>
          <p:cNvPr id="7" name="Text Placeholder 6"/>
          <p:cNvSpPr>
            <a:spLocks noGrp="1"/>
          </p:cNvSpPr>
          <p:nvPr>
            <p:ph type="body" sz="quarter" idx="14"/>
          </p:nvPr>
        </p:nvSpPr>
        <p:spPr>
          <a:xfrm>
            <a:off x="6169980" y="3272723"/>
            <a:ext cx="6143348" cy="1166382"/>
          </a:xfrm>
        </p:spPr>
        <p:txBody>
          <a:bodyPr>
            <a:noAutofit/>
          </a:bodyPr>
          <a:lstStyle/>
          <a:p>
            <a:r>
              <a:rPr lang="en-US" b="1" dirty="0">
                <a:solidFill>
                  <a:srgbClr val="6CB255"/>
                </a:solidFill>
              </a:rPr>
              <a:t>Where the Date Changes. </a:t>
            </a:r>
            <a:r>
              <a:rPr lang="en-US" dirty="0"/>
              <a:t>The International Date Line is an arbitrarily drawn line on Earth where the date changes. So that neighbors do not have different days, the line is located where Earth’s surface is mostly water.</a:t>
            </a:r>
          </a:p>
        </p:txBody>
      </p:sp>
      <p:sp>
        <p:nvSpPr>
          <p:cNvPr id="9" name="TextBox 8">
            <a:extLst>
              <a:ext uri="{FF2B5EF4-FFF2-40B4-BE49-F238E27FC236}">
                <a16:creationId xmlns:a16="http://schemas.microsoft.com/office/drawing/2014/main" id="{86320605-6BE2-4587-881C-E744F24C7C64}"/>
              </a:ext>
            </a:extLst>
          </p:cNvPr>
          <p:cNvSpPr txBox="1"/>
          <p:nvPr/>
        </p:nvSpPr>
        <p:spPr>
          <a:xfrm>
            <a:off x="145002" y="663753"/>
            <a:ext cx="5557421" cy="6186309"/>
          </a:xfrm>
          <a:prstGeom prst="rect">
            <a:avLst/>
          </a:prstGeom>
          <a:noFill/>
        </p:spPr>
        <p:txBody>
          <a:bodyPr wrap="square">
            <a:spAutoFit/>
          </a:bodyPr>
          <a:lstStyle/>
          <a:p>
            <a:pPr algn="just"/>
            <a:r>
              <a:rPr lang="en-US" dirty="0"/>
              <a:t>The fact that time is always advancing as you move toward the east presents a problem. Suppose you travel eastward around the world. You pass into a new time zone, on the average, about every 15° of longitude you travel, and each time you dutifully set your watch ahead an hour. By the time you have completed your trip, you have set your watch ahead a full 24 hours and thus gained a day over those who stayed at home. The International Date Line is set by international agreement to run approximately along the 180° meridian of longitude. The date line runs down the middle of the Pacific Ocean, although it jogs a bit in a few places to avoid cutting through groups of islands and through Alaska. By convention, at the date line, the date of the calendar is changed by one day. Crossing the date line from west to east, thus advancing your time, you compensate by decreasing the date; crossing from east to west, you increase the date by one day. To maintain our planet on a rational system of timekeeping, we simply must accept that the date will differ in different cities at the same time.</a:t>
            </a:r>
          </a:p>
        </p:txBody>
      </p:sp>
    </p:spTree>
    <p:extLst>
      <p:ext uri="{BB962C8B-B14F-4D97-AF65-F5344CB8AC3E}">
        <p14:creationId xmlns:p14="http://schemas.microsoft.com/office/powerpoint/2010/main" val="418673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34392" y="19385"/>
            <a:ext cx="6261717" cy="659535"/>
          </a:xfrm>
        </p:spPr>
        <p:txBody>
          <a:bodyPr/>
          <a:lstStyle/>
          <a:p>
            <a:r>
              <a:rPr lang="en-US" dirty="0"/>
              <a:t>The Challenge of the calendar</a:t>
            </a:r>
          </a:p>
        </p:txBody>
      </p:sp>
      <p:pic>
        <p:nvPicPr>
          <p:cNvPr id="2" name="Picture Placeholder 1" descr="Photograph of the circular stone structure in southwest England known as Stonehenge."/>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382" r="107"/>
          <a:stretch/>
        </p:blipFill>
        <p:spPr>
          <a:xfrm>
            <a:off x="7075503" y="117594"/>
            <a:ext cx="5024761" cy="2424773"/>
          </a:xfrm>
        </p:spPr>
      </p:pic>
      <p:sp>
        <p:nvSpPr>
          <p:cNvPr id="7" name="Text Placeholder 6"/>
          <p:cNvSpPr>
            <a:spLocks noGrp="1"/>
          </p:cNvSpPr>
          <p:nvPr>
            <p:ph type="body" sz="quarter" idx="14"/>
          </p:nvPr>
        </p:nvSpPr>
        <p:spPr>
          <a:xfrm>
            <a:off x="7167239" y="2660075"/>
            <a:ext cx="5024761" cy="1166382"/>
          </a:xfrm>
        </p:spPr>
        <p:txBody>
          <a:bodyPr>
            <a:normAutofit/>
          </a:bodyPr>
          <a:lstStyle/>
          <a:p>
            <a:r>
              <a:rPr lang="en-US" sz="1600" b="1" dirty="0">
                <a:solidFill>
                  <a:srgbClr val="6CB255"/>
                </a:solidFill>
              </a:rPr>
              <a:t>Stonehenge.</a:t>
            </a:r>
            <a:r>
              <a:rPr lang="en-US" sz="1600" dirty="0"/>
              <a:t> The ancient monument known as Stonehenge was used to keep track of the motions of the Sun and Moon. 2800 to 1500 BCE. (credit: modification of work by Adriano Aurelio Araujo)</a:t>
            </a:r>
          </a:p>
        </p:txBody>
      </p:sp>
      <p:sp>
        <p:nvSpPr>
          <p:cNvPr id="9" name="TextBox 8">
            <a:extLst>
              <a:ext uri="{FF2B5EF4-FFF2-40B4-BE49-F238E27FC236}">
                <a16:creationId xmlns:a16="http://schemas.microsoft.com/office/drawing/2014/main" id="{C652FD55-D6D5-4569-95A2-75107F6697A6}"/>
              </a:ext>
            </a:extLst>
          </p:cNvPr>
          <p:cNvSpPr txBox="1"/>
          <p:nvPr/>
        </p:nvSpPr>
        <p:spPr>
          <a:xfrm>
            <a:off x="334392" y="902653"/>
            <a:ext cx="6625701" cy="3939540"/>
          </a:xfrm>
          <a:prstGeom prst="rect">
            <a:avLst/>
          </a:prstGeom>
          <a:noFill/>
        </p:spPr>
        <p:txBody>
          <a:bodyPr wrap="square">
            <a:spAutoFit/>
          </a:bodyPr>
          <a:lstStyle/>
          <a:p>
            <a:r>
              <a:rPr lang="en-US" dirty="0"/>
              <a:t>There are two traditional functions of any calendar. </a:t>
            </a:r>
          </a:p>
          <a:p>
            <a:endParaRPr lang="en-US" dirty="0"/>
          </a:p>
          <a:p>
            <a:pPr marL="285750" indent="-285750">
              <a:buClr>
                <a:srgbClr val="6CB255"/>
              </a:buClr>
              <a:buFont typeface="Wingdings" panose="05000000000000000000" pitchFamily="2" charset="2"/>
              <a:buChar char="§"/>
            </a:pPr>
            <a:r>
              <a:rPr lang="en-US" dirty="0"/>
              <a:t>Frist, it must keep track of time over the course of long spans, allowing people to anticipate the cycle of the seasons and to honor special religious or personal anniversaries.</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Second, to be useful to a large number of people, a calendar must use natural time intervals that everyone can agree on—those defined by the motions of Earth, the Moon, and sometimes even the planets.</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The natural units of our calendar are the </a:t>
            </a:r>
            <a:r>
              <a:rPr lang="en-US" b="1" dirty="0"/>
              <a:t>day</a:t>
            </a:r>
            <a:r>
              <a:rPr lang="en-US" dirty="0"/>
              <a:t>, based on the period of rotation of Earth; the </a:t>
            </a:r>
            <a:r>
              <a:rPr lang="en-US" b="1" dirty="0"/>
              <a:t>month</a:t>
            </a:r>
            <a:r>
              <a:rPr lang="en-US" dirty="0"/>
              <a:t>, based on the cycle of the Moon’s phases about Earth; and the </a:t>
            </a:r>
            <a:r>
              <a:rPr lang="en-US" b="1" dirty="0"/>
              <a:t>year</a:t>
            </a:r>
            <a:r>
              <a:rPr lang="en-US" dirty="0"/>
              <a:t>, based on the period of revolution of Earth about the Sun.</a:t>
            </a:r>
          </a:p>
        </p:txBody>
      </p:sp>
      <p:sp>
        <p:nvSpPr>
          <p:cNvPr id="10" name="TextBox 9">
            <a:extLst>
              <a:ext uri="{FF2B5EF4-FFF2-40B4-BE49-F238E27FC236}">
                <a16:creationId xmlns:a16="http://schemas.microsoft.com/office/drawing/2014/main" id="{60B0214B-1694-4E25-A90C-B24FB05C67B1}"/>
              </a:ext>
            </a:extLst>
          </p:cNvPr>
          <p:cNvSpPr txBox="1"/>
          <p:nvPr/>
        </p:nvSpPr>
        <p:spPr>
          <a:xfrm>
            <a:off x="334392" y="4842193"/>
            <a:ext cx="11419643" cy="1754326"/>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The rotation period of Earth is, by definition, 1.0000 day (and here the solar day is used, since that is the basis of human experience).</a:t>
            </a:r>
          </a:p>
          <a:p>
            <a:pPr marL="285750" indent="-285750">
              <a:buClr>
                <a:srgbClr val="6CB255"/>
              </a:buClr>
              <a:buFont typeface="Wingdings" panose="05000000000000000000" pitchFamily="2" charset="2"/>
              <a:buChar char="§"/>
            </a:pPr>
            <a:r>
              <a:rPr lang="en-US" dirty="0"/>
              <a:t>The period required by the Moon to complete its cycle of phases, called the month, is 29.5306 days. The basic period of revolution of Earth, called the tropical year, is 365.2422 days. </a:t>
            </a:r>
          </a:p>
          <a:p>
            <a:pPr marL="285750" indent="-285750">
              <a:buClr>
                <a:srgbClr val="6CB255"/>
              </a:buClr>
              <a:buFont typeface="Wingdings" panose="05000000000000000000" pitchFamily="2" charset="2"/>
              <a:buChar char="§"/>
            </a:pPr>
            <a:r>
              <a:rPr lang="en-US" dirty="0"/>
              <a:t>The ratios of these numbers are not convenient for calculations. This is the historic challenge of the calendar, dealt with in various ways by different cultures.</a:t>
            </a:r>
          </a:p>
        </p:txBody>
      </p:sp>
    </p:spTree>
    <p:extLst>
      <p:ext uri="{BB962C8B-B14F-4D97-AF65-F5344CB8AC3E}">
        <p14:creationId xmlns:p14="http://schemas.microsoft.com/office/powerpoint/2010/main" val="1587473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187116" y="17754"/>
            <a:ext cx="9144000" cy="923279"/>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60" normalizeH="0" baseline="0" noProof="0" dirty="0">
                <a:ln>
                  <a:noFill/>
                </a:ln>
                <a:solidFill>
                  <a:prstClr val="white">
                    <a:lumMod val="65000"/>
                  </a:prstClr>
                </a:solidFill>
                <a:effectLst/>
                <a:uLnTx/>
                <a:uFillTx/>
                <a:latin typeface="Arial"/>
                <a:ea typeface="+mj-ea"/>
                <a:cs typeface="+mj-cs"/>
              </a:rPr>
              <a:t>Chapter 4</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60" normalizeH="0" baseline="0" noProof="0" dirty="0">
                <a:ln>
                  <a:noFill/>
                </a:ln>
                <a:solidFill>
                  <a:prstClr val="white">
                    <a:lumMod val="65000"/>
                  </a:prstClr>
                </a:solidFill>
                <a:effectLst/>
                <a:uLnTx/>
                <a:uFillTx/>
                <a:latin typeface="Arial"/>
                <a:ea typeface="+mj-ea"/>
                <a:cs typeface="+mj-cs"/>
              </a:rPr>
              <a:t> EARTH, MOON, AND SKY</a:t>
            </a:r>
          </a:p>
        </p:txBody>
      </p:sp>
      <p:sp>
        <p:nvSpPr>
          <p:cNvPr id="6" name="TextBox 5">
            <a:extLst>
              <a:ext uri="{FF2B5EF4-FFF2-40B4-BE49-F238E27FC236}">
                <a16:creationId xmlns:a16="http://schemas.microsoft.com/office/drawing/2014/main" id="{0DC15C58-CD99-4E4A-AD01-868380C1E55D}"/>
              </a:ext>
            </a:extLst>
          </p:cNvPr>
          <p:cNvSpPr txBox="1"/>
          <p:nvPr/>
        </p:nvSpPr>
        <p:spPr>
          <a:xfrm>
            <a:off x="3998619" y="1145770"/>
            <a:ext cx="609760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lumMod val="50000"/>
                  </a:schemeClr>
                </a:solidFill>
                <a:effectLst/>
                <a:uLnTx/>
                <a:uFillTx/>
                <a:latin typeface="Arial"/>
                <a:ea typeface="+mn-ea"/>
                <a:cs typeface="+mn-cs"/>
              </a:rPr>
              <a:t>4.1 Earth and Sky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lumMod val="50000"/>
                  </a:schemeClr>
                </a:solidFill>
                <a:effectLst/>
                <a:uLnTx/>
                <a:uFillTx/>
                <a:latin typeface="Arial"/>
                <a:ea typeface="+mn-ea"/>
                <a:cs typeface="+mn-cs"/>
              </a:rPr>
              <a:t>4.2 The Seasons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lumMod val="50000"/>
                  </a:schemeClr>
                </a:solidFill>
                <a:effectLst/>
                <a:uLnTx/>
                <a:uFillTx/>
                <a:latin typeface="Arial"/>
                <a:ea typeface="+mn-ea"/>
                <a:cs typeface="+mn-cs"/>
              </a:rPr>
              <a:t>4.3 Keeping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lumMod val="50000"/>
                  </a:schemeClr>
                </a:solidFill>
                <a:effectLst/>
                <a:uLnTx/>
                <a:uFillTx/>
                <a:latin typeface="Arial"/>
                <a:ea typeface="+mn-ea"/>
                <a:cs typeface="+mn-cs"/>
              </a:rPr>
              <a:t>4.4 The Calendar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6CB255"/>
                </a:solidFill>
                <a:effectLst/>
                <a:uLnTx/>
                <a:uFillTx/>
                <a:latin typeface="Arial"/>
                <a:ea typeface="+mn-ea"/>
                <a:cs typeface="+mn-cs"/>
              </a:rPr>
              <a:t>4.5 Phases and Motions of the Moon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6CB255"/>
                </a:solidFill>
                <a:effectLst/>
                <a:uLnTx/>
                <a:uFillTx/>
                <a:latin typeface="Arial"/>
                <a:ea typeface="+mn-ea"/>
                <a:cs typeface="+mn-cs"/>
              </a:rPr>
              <a:t>4.6 Ocean Tides and the Moon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6CB255"/>
                </a:solidFill>
                <a:effectLst/>
                <a:uLnTx/>
                <a:uFillTx/>
                <a:latin typeface="Arial"/>
                <a:ea typeface="+mn-ea"/>
                <a:cs typeface="+mn-cs"/>
              </a:rPr>
              <a:t>4.7 Eclipses of the Sun and Moon</a:t>
            </a:r>
          </a:p>
        </p:txBody>
      </p:sp>
      <p:sp>
        <p:nvSpPr>
          <p:cNvPr id="7" name="TextBox 6">
            <a:extLst>
              <a:ext uri="{FF2B5EF4-FFF2-40B4-BE49-F238E27FC236}">
                <a16:creationId xmlns:a16="http://schemas.microsoft.com/office/drawing/2014/main" id="{455FEF18-5747-4014-AC82-8FFE9EC6635D}"/>
              </a:ext>
            </a:extLst>
          </p:cNvPr>
          <p:cNvSpPr txBox="1"/>
          <p:nvPr/>
        </p:nvSpPr>
        <p:spPr>
          <a:xfrm>
            <a:off x="2195595" y="4212829"/>
            <a:ext cx="9051759"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55555"/>
                </a:solidFill>
                <a:effectLst/>
                <a:uLnTx/>
                <a:uFillTx/>
                <a:latin typeface="Neue Helvetica W01"/>
                <a:ea typeface="+mn-ea"/>
                <a:cs typeface="+mn-cs"/>
              </a:rPr>
              <a:t>By the end of these sections, you will be able to: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24242"/>
                </a:solidFill>
                <a:effectLst/>
                <a:uLnTx/>
                <a:uFillTx/>
                <a:latin typeface="Neue Helvetica W01"/>
                <a:ea typeface="+mn-ea"/>
                <a:cs typeface="+mn-cs"/>
              </a:rPr>
              <a:t>Explain the cause of the lunar phases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24242"/>
                </a:solidFill>
                <a:effectLst/>
                <a:uLnTx/>
                <a:uFillTx/>
                <a:latin typeface="Neue Helvetica W01"/>
                <a:ea typeface="+mn-ea"/>
                <a:cs typeface="+mn-cs"/>
              </a:rPr>
              <a:t>Understand how the Moon rotates and revolves around Earth</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24242"/>
                </a:solidFill>
                <a:effectLst/>
                <a:uLnTx/>
                <a:uFillTx/>
                <a:latin typeface="Neue Helvetica W01"/>
                <a:ea typeface="+mn-ea"/>
                <a:cs typeface="+mn-cs"/>
              </a:rPr>
              <a:t>Describe what causes tides on Earth</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24242"/>
                </a:solidFill>
                <a:effectLst/>
                <a:uLnTx/>
                <a:uFillTx/>
                <a:latin typeface="Neue Helvetica W01"/>
                <a:ea typeface="+mn-ea"/>
                <a:cs typeface="+mn-cs"/>
              </a:rPr>
              <a:t>Explain why the amplitude of tides changes during the course of a month</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24242"/>
                </a:solidFill>
                <a:effectLst/>
                <a:uLnTx/>
                <a:uFillTx/>
                <a:latin typeface="Neue Helvetica W01"/>
                <a:ea typeface="+mn-ea"/>
                <a:cs typeface="+mn-cs"/>
              </a:rPr>
              <a:t>Describe what causes lunar and solar eclipses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24242"/>
                </a:solidFill>
                <a:effectLst/>
                <a:uLnTx/>
                <a:uFillTx/>
                <a:latin typeface="Neue Helvetica W01"/>
                <a:ea typeface="+mn-ea"/>
                <a:cs typeface="+mn-cs"/>
              </a:rPr>
              <a:t>Differentiate between a total and partial solar eclipse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24242"/>
                </a:solidFill>
                <a:effectLst/>
                <a:uLnTx/>
                <a:uFillTx/>
                <a:latin typeface="Neue Helvetica W01"/>
                <a:ea typeface="+mn-ea"/>
                <a:cs typeface="+mn-cs"/>
              </a:rPr>
              <a:t>Explain why lunar eclipses are much more common than solar eclipses</a:t>
            </a:r>
          </a:p>
        </p:txBody>
      </p:sp>
    </p:spTree>
    <p:extLst>
      <p:ext uri="{BB962C8B-B14F-4D97-AF65-F5344CB8AC3E}">
        <p14:creationId xmlns:p14="http://schemas.microsoft.com/office/powerpoint/2010/main" val="1302656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45616" y="189757"/>
            <a:ext cx="3944645" cy="493823"/>
          </a:xfrm>
        </p:spPr>
        <p:txBody>
          <a:bodyPr>
            <a:noAutofit/>
          </a:bodyPr>
          <a:lstStyle/>
          <a:p>
            <a:r>
              <a:rPr lang="en-US" dirty="0"/>
              <a:t>Lunar phases</a:t>
            </a:r>
          </a:p>
        </p:txBody>
      </p:sp>
      <p:pic>
        <p:nvPicPr>
          <p:cNvPr id="2" name="Picture Placeholder 1" descr="Phases of the Moon. The Earth is drawn as the center of a blue ellipse representing the Moon’s orbit. At right, yellow arrows labeled “Sunlight” point toward the Earth and Moon. The Moon is drawn in eight positions along its orbit, along with an illustration of the Moon as it would appear to an observer on Earth. At position “A” at far right, the Moon is between the Earth and Sun. At that point the Moon is “New”. At position “B” at upper right, the observer would see a “Waxing crescent”. At position “C” at top center, the observer would see “First quarter”. At position “D” at upper left, the observer would see the “Waxing gibbous” phase. At position “E”, the Earth is now between the Sun and Moon, and an observer would see a “Full” Moon. At position “F” at lower left, the observer would see the “Waning gibbous” phase. At position “G” at bottom center, an observer would see the “Third quarter” Moon. Finally, at position “H” at lower right, the observer would see the “Waning crescent” Moon."/>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2067" r="4384"/>
          <a:stretch/>
        </p:blipFill>
        <p:spPr>
          <a:xfrm>
            <a:off x="5258992" y="-1"/>
            <a:ext cx="6906375" cy="3538965"/>
          </a:xfrm>
        </p:spPr>
      </p:pic>
      <p:sp>
        <p:nvSpPr>
          <p:cNvPr id="7" name="Text Placeholder 6"/>
          <p:cNvSpPr>
            <a:spLocks noGrp="1"/>
          </p:cNvSpPr>
          <p:nvPr>
            <p:ph type="body" sz="quarter" idx="14"/>
          </p:nvPr>
        </p:nvSpPr>
        <p:spPr>
          <a:xfrm>
            <a:off x="6276513" y="3538965"/>
            <a:ext cx="5705071" cy="2613260"/>
          </a:xfrm>
        </p:spPr>
        <p:txBody>
          <a:bodyPr>
            <a:noAutofit/>
          </a:bodyPr>
          <a:lstStyle/>
          <a:p>
            <a:r>
              <a:rPr lang="en-US" sz="1600" b="1" dirty="0">
                <a:solidFill>
                  <a:srgbClr val="6CB255"/>
                </a:solidFill>
              </a:rPr>
              <a:t>Phases of the Moon.</a:t>
            </a:r>
            <a:r>
              <a:rPr lang="en-US" sz="1600" dirty="0"/>
              <a:t> The appearance of the Moon changes over the course of a complete monthly cycle. The pictures of the Moon on the white circle show the perspective from space, with the Sun off to the right in a fixed position. The outer images show how the Moon appears to you in the sky from each point in the orbit. Imagine yourself standing on Earth, facing the Moon at each stage. In the position “New,” for example, you are facing the Moon from the right side of Earth in the middle of the day. (Note that the distance of the Moon from Earth is not to scale in this diagram: the Moon is roughly 30 Earth-diameters away from us.) (credit: modification of work by NASA)</a:t>
            </a:r>
          </a:p>
        </p:txBody>
      </p:sp>
      <p:sp>
        <p:nvSpPr>
          <p:cNvPr id="9" name="TextBox 8">
            <a:extLst>
              <a:ext uri="{FF2B5EF4-FFF2-40B4-BE49-F238E27FC236}">
                <a16:creationId xmlns:a16="http://schemas.microsoft.com/office/drawing/2014/main" id="{42B63BF7-F846-450C-9215-41C8F7C4AAED}"/>
              </a:ext>
            </a:extLst>
          </p:cNvPr>
          <p:cNvSpPr txBox="1"/>
          <p:nvPr/>
        </p:nvSpPr>
        <p:spPr>
          <a:xfrm>
            <a:off x="245616" y="822525"/>
            <a:ext cx="5013664" cy="1200329"/>
          </a:xfrm>
          <a:prstGeom prst="rect">
            <a:avLst/>
          </a:prstGeom>
          <a:noFill/>
        </p:spPr>
        <p:txBody>
          <a:bodyPr wrap="square">
            <a:spAutoFit/>
          </a:bodyPr>
          <a:lstStyle/>
          <a:p>
            <a:r>
              <a:rPr lang="en-US" dirty="0"/>
              <a:t>After the Sun, the Moon is the brightest and most obvious object in the sky. Unlike the Sun, it does not shine under its own power, but merely glows with reflected sunlight. </a:t>
            </a:r>
          </a:p>
        </p:txBody>
      </p:sp>
      <p:sp>
        <p:nvSpPr>
          <p:cNvPr id="10" name="TextBox 9">
            <a:extLst>
              <a:ext uri="{FF2B5EF4-FFF2-40B4-BE49-F238E27FC236}">
                <a16:creationId xmlns:a16="http://schemas.microsoft.com/office/drawing/2014/main" id="{E4E190B9-F52D-4510-B89E-0B1ADCCDDC0D}"/>
              </a:ext>
            </a:extLst>
          </p:cNvPr>
          <p:cNvSpPr txBox="1"/>
          <p:nvPr/>
        </p:nvSpPr>
        <p:spPr>
          <a:xfrm>
            <a:off x="61833" y="2098891"/>
            <a:ext cx="5167996" cy="2308324"/>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As we watch the Moon from our vantage point on Earth, how much of its face we see illuminated by sunlight depends on the angle the Sun makes with the Moon.</a:t>
            </a:r>
          </a:p>
          <a:p>
            <a:pPr marL="285750" indent="-285750">
              <a:buClr>
                <a:srgbClr val="6CB255"/>
              </a:buClr>
              <a:buFont typeface="Wingdings" panose="05000000000000000000" pitchFamily="2" charset="2"/>
              <a:buChar char="§"/>
            </a:pPr>
            <a:r>
              <a:rPr lang="en-US" dirty="0"/>
              <a:t>In every position in the figure, the Moon is half illuminated and half. The difference at each position has to do with what part of the Moon faces Earth.</a:t>
            </a:r>
          </a:p>
        </p:txBody>
      </p:sp>
      <p:sp>
        <p:nvSpPr>
          <p:cNvPr id="11" name="TextBox 10">
            <a:extLst>
              <a:ext uri="{FF2B5EF4-FFF2-40B4-BE49-F238E27FC236}">
                <a16:creationId xmlns:a16="http://schemas.microsoft.com/office/drawing/2014/main" id="{0DBD6087-27B1-4CF6-A3D1-77BEBD578774}"/>
              </a:ext>
            </a:extLst>
          </p:cNvPr>
          <p:cNvSpPr txBox="1"/>
          <p:nvPr/>
        </p:nvSpPr>
        <p:spPr>
          <a:xfrm>
            <a:off x="61833" y="4361490"/>
            <a:ext cx="6214680" cy="2308324"/>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The Moon is said to be new when it is in the same general direction in the sky as the Sun (position A). Here, its bright side is turned away from us and its dark side is turned toward us. In this phase, the Moon is invisible to us; its dark, rocky surface does not give off any light of its own. Because the new moon is in the same part of the sky as the Sun, it rises at sunrise and sets at sunset.</a:t>
            </a:r>
          </a:p>
        </p:txBody>
      </p:sp>
    </p:spTree>
    <p:extLst>
      <p:ext uri="{BB962C8B-B14F-4D97-AF65-F5344CB8AC3E}">
        <p14:creationId xmlns:p14="http://schemas.microsoft.com/office/powerpoint/2010/main" val="376462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187116" y="0"/>
            <a:ext cx="9144000" cy="1755603"/>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endParaRPr lang="en-US" sz="1800" cap="none" dirty="0">
              <a:solidFill>
                <a:schemeClr val="bg1">
                  <a:lumMod val="75000"/>
                </a:schemeClr>
              </a:solidFill>
              <a:latin typeface="+mn-lt"/>
            </a:endParaRPr>
          </a:p>
          <a:p>
            <a:pPr algn="ctr"/>
            <a:r>
              <a:rPr lang="en-US" sz="3200" b="1" cap="none" dirty="0">
                <a:solidFill>
                  <a:schemeClr val="bg1">
                    <a:lumMod val="75000"/>
                  </a:schemeClr>
                </a:solidFill>
                <a:latin typeface="+mn-lt"/>
              </a:rPr>
              <a:t>Chapter 4</a:t>
            </a:r>
          </a:p>
          <a:p>
            <a:pPr algn="ctr"/>
            <a:r>
              <a:rPr lang="en-US" sz="3200" b="1" cap="none" dirty="0">
                <a:solidFill>
                  <a:schemeClr val="bg1">
                    <a:lumMod val="75000"/>
                  </a:schemeClr>
                </a:solidFill>
                <a:latin typeface="+mn-lt"/>
              </a:rPr>
              <a:t> EARTH, MOON, AND SKY</a:t>
            </a:r>
          </a:p>
        </p:txBody>
      </p:sp>
      <p:sp>
        <p:nvSpPr>
          <p:cNvPr id="6" name="TextBox 5">
            <a:extLst>
              <a:ext uri="{FF2B5EF4-FFF2-40B4-BE49-F238E27FC236}">
                <a16:creationId xmlns:a16="http://schemas.microsoft.com/office/drawing/2014/main" id="{0DC15C58-CD99-4E4A-AD01-868380C1E55D}"/>
              </a:ext>
            </a:extLst>
          </p:cNvPr>
          <p:cNvSpPr txBox="1"/>
          <p:nvPr/>
        </p:nvSpPr>
        <p:spPr>
          <a:xfrm>
            <a:off x="3847698" y="1571898"/>
            <a:ext cx="6097604" cy="2800767"/>
          </a:xfrm>
          <a:prstGeom prst="rect">
            <a:avLst/>
          </a:prstGeom>
          <a:noFill/>
        </p:spPr>
        <p:txBody>
          <a:bodyPr wrap="square">
            <a:spAutoFit/>
          </a:bodyPr>
          <a:lstStyle/>
          <a:p>
            <a:r>
              <a:rPr lang="en-US" sz="2800" b="1" dirty="0">
                <a:solidFill>
                  <a:srgbClr val="6CB255"/>
                </a:solidFill>
              </a:rPr>
              <a:t>4.1 Earth and Sky</a:t>
            </a:r>
          </a:p>
          <a:p>
            <a:r>
              <a:rPr lang="en-US" sz="2800" b="1" dirty="0">
                <a:solidFill>
                  <a:srgbClr val="6CB255"/>
                </a:solidFill>
              </a:rPr>
              <a:t>4.2 The Seasons</a:t>
            </a:r>
          </a:p>
          <a:p>
            <a:r>
              <a:rPr lang="en-US" sz="2400" dirty="0">
                <a:solidFill>
                  <a:schemeClr val="bg1">
                    <a:lumMod val="75000"/>
                  </a:schemeClr>
                </a:solidFill>
              </a:rPr>
              <a:t>4.3 Keeping Time</a:t>
            </a:r>
          </a:p>
          <a:p>
            <a:r>
              <a:rPr lang="en-US" sz="2400" dirty="0">
                <a:solidFill>
                  <a:schemeClr val="bg1">
                    <a:lumMod val="75000"/>
                  </a:schemeClr>
                </a:solidFill>
              </a:rPr>
              <a:t>4.4 The Calendar</a:t>
            </a:r>
          </a:p>
          <a:p>
            <a:r>
              <a:rPr lang="en-US" sz="2400" dirty="0">
                <a:solidFill>
                  <a:schemeClr val="bg1">
                    <a:lumMod val="75000"/>
                  </a:schemeClr>
                </a:solidFill>
              </a:rPr>
              <a:t>4.5 Phases and Motions of the Moon</a:t>
            </a:r>
          </a:p>
          <a:p>
            <a:r>
              <a:rPr lang="en-US" sz="2400" dirty="0">
                <a:solidFill>
                  <a:schemeClr val="bg1">
                    <a:lumMod val="75000"/>
                  </a:schemeClr>
                </a:solidFill>
              </a:rPr>
              <a:t>4.6 Ocean Tides and the Moon</a:t>
            </a:r>
          </a:p>
          <a:p>
            <a:r>
              <a:rPr lang="en-US" sz="2400" dirty="0">
                <a:solidFill>
                  <a:schemeClr val="bg1">
                    <a:lumMod val="75000"/>
                  </a:schemeClr>
                </a:solidFill>
              </a:rPr>
              <a:t>4.7 Eclipses of the Sun and Moon</a:t>
            </a:r>
          </a:p>
        </p:txBody>
      </p:sp>
      <p:sp>
        <p:nvSpPr>
          <p:cNvPr id="7" name="TextBox 6">
            <a:extLst>
              <a:ext uri="{FF2B5EF4-FFF2-40B4-BE49-F238E27FC236}">
                <a16:creationId xmlns:a16="http://schemas.microsoft.com/office/drawing/2014/main" id="{455FEF18-5747-4014-AC82-8FFE9EC6635D}"/>
              </a:ext>
            </a:extLst>
          </p:cNvPr>
          <p:cNvSpPr txBox="1"/>
          <p:nvPr/>
        </p:nvSpPr>
        <p:spPr>
          <a:xfrm>
            <a:off x="2026919" y="4544131"/>
            <a:ext cx="9051759" cy="1938992"/>
          </a:xfrm>
          <a:prstGeom prst="rect">
            <a:avLst/>
          </a:prstGeom>
          <a:noFill/>
        </p:spPr>
        <p:txBody>
          <a:bodyPr wrap="square">
            <a:spAutoFit/>
          </a:bodyPr>
          <a:lstStyle/>
          <a:p>
            <a:pPr algn="l"/>
            <a:r>
              <a:rPr lang="en-US" sz="2400" b="0" i="0" dirty="0">
                <a:solidFill>
                  <a:srgbClr val="555555"/>
                </a:solidFill>
                <a:effectLst/>
                <a:latin typeface="Neue Helvetica W01"/>
              </a:rPr>
              <a:t>By the end of these sections, you will be able to:</a:t>
            </a:r>
          </a:p>
          <a:p>
            <a:pPr algn="l">
              <a:buFont typeface="Arial" panose="020B0604020202020204" pitchFamily="34" charset="0"/>
              <a:buChar char="•"/>
            </a:pPr>
            <a:r>
              <a:rPr lang="en-US" sz="2400" b="0" i="0" dirty="0">
                <a:solidFill>
                  <a:srgbClr val="424242"/>
                </a:solidFill>
                <a:effectLst/>
                <a:latin typeface="Neue Helvetica W01"/>
              </a:rPr>
              <a:t> Describe how latitude and longitude are used to map Earth</a:t>
            </a:r>
          </a:p>
          <a:p>
            <a:pPr algn="l">
              <a:buFont typeface="Arial" panose="020B0604020202020204" pitchFamily="34" charset="0"/>
              <a:buChar char="•"/>
            </a:pPr>
            <a:r>
              <a:rPr lang="en-US" sz="2400" b="0" i="0" dirty="0">
                <a:solidFill>
                  <a:srgbClr val="424242"/>
                </a:solidFill>
                <a:effectLst/>
                <a:latin typeface="Neue Helvetica W01"/>
              </a:rPr>
              <a:t> Explain how right ascension and declination are used to map the sky</a:t>
            </a:r>
          </a:p>
          <a:p>
            <a:pPr algn="l">
              <a:buFont typeface="Arial" panose="020B0604020202020204" pitchFamily="34" charset="0"/>
              <a:buChar char="•"/>
            </a:pPr>
            <a:r>
              <a:rPr lang="en-US" sz="2400" dirty="0">
                <a:solidFill>
                  <a:srgbClr val="424242"/>
                </a:solidFill>
                <a:latin typeface="Neue Helvetica W01"/>
              </a:rPr>
              <a:t> Describe how the tilt of Earth’s axis causes the seasons</a:t>
            </a:r>
          </a:p>
          <a:p>
            <a:pPr algn="l">
              <a:buFont typeface="Arial" panose="020B0604020202020204" pitchFamily="34" charset="0"/>
              <a:buChar char="•"/>
            </a:pPr>
            <a:r>
              <a:rPr lang="en-US" sz="2400" dirty="0">
                <a:solidFill>
                  <a:srgbClr val="424242"/>
                </a:solidFill>
                <a:latin typeface="Neue Helvetica W01"/>
              </a:rPr>
              <a:t> Explain how seasonal differences on Earth vary with latitude</a:t>
            </a:r>
            <a:endParaRPr lang="en-US" sz="2400" b="0" i="0" dirty="0">
              <a:solidFill>
                <a:srgbClr val="424242"/>
              </a:solidFill>
              <a:effectLst/>
              <a:latin typeface="Neue Helvetica W01"/>
            </a:endParaRPr>
          </a:p>
        </p:txBody>
      </p:sp>
    </p:spTree>
    <p:extLst>
      <p:ext uri="{BB962C8B-B14F-4D97-AF65-F5344CB8AC3E}">
        <p14:creationId xmlns:p14="http://schemas.microsoft.com/office/powerpoint/2010/main" val="3516729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45616" y="189757"/>
            <a:ext cx="3944645" cy="493823"/>
          </a:xfrm>
        </p:spPr>
        <p:txBody>
          <a:bodyPr>
            <a:noAutofit/>
          </a:bodyPr>
          <a:lstStyle/>
          <a:p>
            <a:r>
              <a:rPr lang="en-US" dirty="0">
                <a:solidFill>
                  <a:schemeClr val="bg1">
                    <a:lumMod val="75000"/>
                  </a:schemeClr>
                </a:solidFill>
              </a:rPr>
              <a:t>Lunar phases</a:t>
            </a:r>
          </a:p>
        </p:txBody>
      </p:sp>
      <p:pic>
        <p:nvPicPr>
          <p:cNvPr id="2" name="Picture Placeholder 1" descr="Phases of the Moon. The Earth is drawn as the center of a blue ellipse representing the Moon’s orbit. At right, yellow arrows labeled “Sunlight” point toward the Earth and Moon. The Moon is drawn in eight positions along its orbit, along with an illustration of the Moon as it would appear to an observer on Earth. At position “A” at far right, the Moon is between the Earth and Sun. At that point the Moon is “New”. At position “B” at upper right, the observer would see a “Waxing crescent”. At position “C” at top center, the observer would see “First quarter”. At position “D” at upper left, the observer would see the “Waxing gibbous” phase. At position “E”, the Earth is now between the Sun and Moon, and an observer would see a “Full” Moon. At position “F” at lower left, the observer would see the “Waning gibbous” phase. At position “G” at bottom center, an observer would see the “Third quarter” Moon. Finally, at position “H” at lower right, the observer would see the “Waning crescent” Moon."/>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2067" r="4384"/>
          <a:stretch/>
        </p:blipFill>
        <p:spPr>
          <a:xfrm>
            <a:off x="5893719" y="0"/>
            <a:ext cx="6271648" cy="3213718"/>
          </a:xfrm>
        </p:spPr>
      </p:pic>
      <p:sp>
        <p:nvSpPr>
          <p:cNvPr id="10" name="TextBox 9">
            <a:extLst>
              <a:ext uri="{FF2B5EF4-FFF2-40B4-BE49-F238E27FC236}">
                <a16:creationId xmlns:a16="http://schemas.microsoft.com/office/drawing/2014/main" id="{E4E190B9-F52D-4510-B89E-0B1ADCCDDC0D}"/>
              </a:ext>
            </a:extLst>
          </p:cNvPr>
          <p:cNvSpPr txBox="1"/>
          <p:nvPr/>
        </p:nvSpPr>
        <p:spPr>
          <a:xfrm>
            <a:off x="90995" y="944729"/>
            <a:ext cx="5581835" cy="2585323"/>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Since it takes about 30 days to orbit Earth and there are 360° in a circle, the Moon will move about 12° in the sky each day (or about 24 times its own diameter).</a:t>
            </a:r>
          </a:p>
          <a:p>
            <a:pPr marL="285750" indent="-285750">
              <a:buClr>
                <a:srgbClr val="6CB255"/>
              </a:buClr>
              <a:buFont typeface="Wingdings" panose="05000000000000000000" pitchFamily="2" charset="2"/>
              <a:buChar char="§"/>
            </a:pPr>
            <a:r>
              <a:rPr lang="en-US" dirty="0"/>
              <a:t>A day or two after the new phase, the thin crescent first appears, as we begin to see a small part of the Moon’s illuminated hemisphere.</a:t>
            </a:r>
          </a:p>
          <a:p>
            <a:pPr marL="285750" indent="-285750">
              <a:buClr>
                <a:srgbClr val="6CB255"/>
              </a:buClr>
              <a:buFont typeface="Wingdings" panose="05000000000000000000" pitchFamily="2" charset="2"/>
              <a:buChar char="§"/>
            </a:pPr>
            <a:r>
              <a:rPr lang="en-US" dirty="0"/>
              <a:t>It has moved into a position where it now reflects a little sunlight toward us along one side.</a:t>
            </a:r>
          </a:p>
        </p:txBody>
      </p:sp>
      <p:sp>
        <p:nvSpPr>
          <p:cNvPr id="12" name="TextBox 11">
            <a:extLst>
              <a:ext uri="{FF2B5EF4-FFF2-40B4-BE49-F238E27FC236}">
                <a16:creationId xmlns:a16="http://schemas.microsoft.com/office/drawing/2014/main" id="{068E1363-99F0-46CC-B64A-44A7F07F1ADB}"/>
              </a:ext>
            </a:extLst>
          </p:cNvPr>
          <p:cNvSpPr txBox="1"/>
          <p:nvPr/>
        </p:nvSpPr>
        <p:spPr>
          <a:xfrm>
            <a:off x="126876" y="3563216"/>
            <a:ext cx="11938247"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The bright crescent increases in size on successive days as the Moon moves farther and farther around the sky away from the direction of the Sun (position B).</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Because the Moon is moving eastward away from the Sun, it rises later and later each day.</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After about one week, the Moon is one-quarter of the way around its orbit (position C) and so we say it is at the first quarter phase.</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We see more of the Moon’s illuminated hemisphere (position D), a phase that is called waxing (or growing) gibbous (from the Latin gibbus, meaning hump). Eventually, the Moon arrives at position E in our figure, where it and the Sun are opposite each other in the sky. The side of the Moon turned toward the Sun is also turned toward Earth, and we have the full phase.</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The Moon does the opposite of what the Sun does, rising at sunset and setting at sunrise.</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The Moon goes through the same phases again in reverse order returning to new phase after about 29.5 days.</a:t>
            </a:r>
          </a:p>
        </p:txBody>
      </p:sp>
    </p:spTree>
    <p:extLst>
      <p:ext uri="{BB962C8B-B14F-4D97-AF65-F5344CB8AC3E}">
        <p14:creationId xmlns:p14="http://schemas.microsoft.com/office/powerpoint/2010/main" val="2528881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126544" y="92922"/>
            <a:ext cx="5803345" cy="659535"/>
          </a:xfrm>
        </p:spPr>
        <p:txBody>
          <a:bodyPr>
            <a:normAutofit/>
          </a:bodyPr>
          <a:lstStyle/>
          <a:p>
            <a:pPr algn="l"/>
            <a:r>
              <a:rPr lang="en-US" b="1" i="0" dirty="0">
                <a:effectLst/>
                <a:latin typeface="Neue Helvetica W01"/>
              </a:rPr>
              <a:t>The Moon’s Revolution and Rotation</a:t>
            </a:r>
          </a:p>
        </p:txBody>
      </p:sp>
      <p:pic>
        <p:nvPicPr>
          <p:cNvPr id="3" name="Picture Placeholder 2" descr="The Moon without and with Rotation. In panel (a), at top, the Earth is drawn at the center of a blue ellipse representing the orbit of the Moon. The Moon is shown at four positions along its orbit far right, top center, far left and bottom center. Each image of the Moon has a white arrow pointing upward. In (b), at bottom, the Earth is drawn at the center of a blue ellipse representing the orbit of the Moon. The Moon is shown at four positions along its orbit far right, top center, far left and bottom center. A short counter-clockwise arrow is drawn ¼ away around each Moon image indicating its rotation. In contrast to panel (a), the white arrows on the Moon each now point toward the Earth."/>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169" b="-441"/>
          <a:stretch/>
        </p:blipFill>
        <p:spPr>
          <a:xfrm>
            <a:off x="7759082" y="0"/>
            <a:ext cx="4432917" cy="4674947"/>
          </a:xfrm>
        </p:spPr>
      </p:pic>
      <p:sp>
        <p:nvSpPr>
          <p:cNvPr id="14" name="Text Placeholder 13"/>
          <p:cNvSpPr>
            <a:spLocks noGrp="1"/>
          </p:cNvSpPr>
          <p:nvPr>
            <p:ph type="body" sz="quarter" idx="14"/>
          </p:nvPr>
        </p:nvSpPr>
        <p:spPr>
          <a:xfrm>
            <a:off x="5131293" y="4674947"/>
            <a:ext cx="7127836" cy="2497450"/>
          </a:xfrm>
        </p:spPr>
        <p:txBody>
          <a:bodyPr>
            <a:noAutofit/>
          </a:bodyPr>
          <a:lstStyle/>
          <a:p>
            <a:r>
              <a:rPr lang="en-US" sz="1600" b="1" dirty="0">
                <a:solidFill>
                  <a:srgbClr val="6CB255"/>
                </a:solidFill>
              </a:rPr>
              <a:t>The Moon without and with Rotation.</a:t>
            </a:r>
            <a:r>
              <a:rPr lang="en-US" sz="1600" dirty="0"/>
              <a:t> </a:t>
            </a:r>
            <a:r>
              <a:rPr lang="en-US" sz="1600" dirty="0">
                <a:solidFill>
                  <a:schemeClr val="tx1"/>
                </a:solidFill>
              </a:rPr>
              <a:t>In this figure, we stuck a white arrow into a fixed point on the Moon to keep track of its sides. </a:t>
            </a:r>
          </a:p>
          <a:p>
            <a:pPr marL="342900" indent="-342900">
              <a:buAutoNum type="alphaLcParenBoth"/>
            </a:pPr>
            <a:r>
              <a:rPr lang="en-US" sz="1600" dirty="0">
                <a:solidFill>
                  <a:schemeClr val="tx1"/>
                </a:solidFill>
              </a:rPr>
              <a:t>If the Moon did not rotate as it orbited Earth, it would present all of its sides to our view; hence the white arrow would point directly toward Earth only in the bottom position on the diagram. </a:t>
            </a:r>
          </a:p>
          <a:p>
            <a:pPr marL="342900" indent="-342900">
              <a:buAutoNum type="alphaLcParenBoth"/>
            </a:pPr>
            <a:r>
              <a:rPr lang="en-US" sz="1600" dirty="0">
                <a:solidFill>
                  <a:schemeClr val="tx1"/>
                </a:solidFill>
              </a:rPr>
              <a:t>Actually, the Moon rotates in the same period that it revolves, so we always see the same side (the white arrow keeps pointing to Earth).</a:t>
            </a:r>
          </a:p>
        </p:txBody>
      </p:sp>
      <p:sp>
        <p:nvSpPr>
          <p:cNvPr id="7" name="TextBox 6">
            <a:extLst>
              <a:ext uri="{FF2B5EF4-FFF2-40B4-BE49-F238E27FC236}">
                <a16:creationId xmlns:a16="http://schemas.microsoft.com/office/drawing/2014/main" id="{B32B625B-BD82-4AB5-8B8F-F563A6D5F756}"/>
              </a:ext>
            </a:extLst>
          </p:cNvPr>
          <p:cNvSpPr txBox="1"/>
          <p:nvPr/>
        </p:nvSpPr>
        <p:spPr>
          <a:xfrm>
            <a:off x="270768" y="839338"/>
            <a:ext cx="7127835" cy="2862322"/>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The Moon’s sidereal period—that is, the period of its revolution about Earth measured with respect to the stars—is a little over 27 days: the sidereal month is 27.3217 days to be exact.</a:t>
            </a:r>
          </a:p>
          <a:p>
            <a:pPr marL="285750" indent="-285750">
              <a:buClr>
                <a:srgbClr val="6CB255"/>
              </a:buClr>
              <a:buFont typeface="Wingdings" panose="05000000000000000000" pitchFamily="2" charset="2"/>
              <a:buChar char="§"/>
            </a:pPr>
            <a:r>
              <a:rPr lang="en-US" dirty="0"/>
              <a:t>The time interval in which the phases repeat—say, from full to full—is the solar month, 29.5306 days.</a:t>
            </a:r>
          </a:p>
          <a:p>
            <a:pPr marL="285750" indent="-285750">
              <a:buClr>
                <a:srgbClr val="6CB255"/>
              </a:buClr>
              <a:buFont typeface="Wingdings" panose="05000000000000000000" pitchFamily="2" charset="2"/>
              <a:buChar char="§"/>
            </a:pPr>
            <a:r>
              <a:rPr lang="en-US" dirty="0"/>
              <a:t>The difference results from Earth’s motion around the Sun. The Moon must make more than a complete turn around the moving Earth to get back to the same phase with respect to the Sun. </a:t>
            </a:r>
          </a:p>
          <a:p>
            <a:pPr marL="285750" indent="-285750">
              <a:buClr>
                <a:srgbClr val="6CB255"/>
              </a:buClr>
              <a:buFont typeface="Wingdings" panose="05000000000000000000" pitchFamily="2" charset="2"/>
              <a:buChar char="§"/>
            </a:pPr>
            <a:r>
              <a:rPr lang="en-US" dirty="0"/>
              <a:t>The delay in moonrise from one day to the next caused by this eastward motion averages about 50 minutes.</a:t>
            </a:r>
          </a:p>
        </p:txBody>
      </p:sp>
      <p:sp>
        <p:nvSpPr>
          <p:cNvPr id="9" name="TextBox 8">
            <a:extLst>
              <a:ext uri="{FF2B5EF4-FFF2-40B4-BE49-F238E27FC236}">
                <a16:creationId xmlns:a16="http://schemas.microsoft.com/office/drawing/2014/main" id="{7B674AAD-9B86-463C-989E-8CAB222891A7}"/>
              </a:ext>
            </a:extLst>
          </p:cNvPr>
          <p:cNvSpPr txBox="1"/>
          <p:nvPr/>
        </p:nvSpPr>
        <p:spPr>
          <a:xfrm>
            <a:off x="270768" y="3908284"/>
            <a:ext cx="4624718" cy="2031325"/>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The Moon rotates on its axis in exactly the same time that it takes to revolve about Earth. As a consequence, the Moon always keeps the same face turned toward Earth</a:t>
            </a:r>
          </a:p>
          <a:p>
            <a:pPr marL="285750" indent="-285750">
              <a:buClr>
                <a:srgbClr val="6CB255"/>
              </a:buClr>
              <a:buFont typeface="Wingdings" panose="05000000000000000000" pitchFamily="2" charset="2"/>
              <a:buChar char="§"/>
            </a:pPr>
            <a:r>
              <a:rPr lang="en-US" dirty="0"/>
              <a:t>Also called Synchronous Rotation or</a:t>
            </a:r>
          </a:p>
          <a:p>
            <a:pPr>
              <a:buClr>
                <a:srgbClr val="6CB255"/>
              </a:buClr>
            </a:pPr>
            <a:r>
              <a:rPr lang="en-US" dirty="0"/>
              <a:t>     Tidal Locking</a:t>
            </a:r>
          </a:p>
        </p:txBody>
      </p:sp>
    </p:spTree>
    <p:extLst>
      <p:ext uri="{BB962C8B-B14F-4D97-AF65-F5344CB8AC3E}">
        <p14:creationId xmlns:p14="http://schemas.microsoft.com/office/powerpoint/2010/main" val="3285096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Earth's Moon: Why One Side Always Faces Us">
            <a:hlinkClick r:id="" action="ppaction://media"/>
            <a:extLst>
              <a:ext uri="{FF2B5EF4-FFF2-40B4-BE49-F238E27FC236}">
                <a16:creationId xmlns:a16="http://schemas.microsoft.com/office/drawing/2014/main" id="{2DA743B7-A38B-4EA0-95BF-A8D1A10DBD2B}"/>
              </a:ext>
            </a:extLst>
          </p:cNvPr>
          <p:cNvPicPr>
            <a:picLocks noRot="1" noChangeAspect="1"/>
          </p:cNvPicPr>
          <p:nvPr>
            <a:videoFile r:link="rId1"/>
          </p:nvPr>
        </p:nvPicPr>
        <p:blipFill>
          <a:blip r:embed="rId3"/>
          <a:stretch>
            <a:fillRect/>
          </a:stretch>
        </p:blipFill>
        <p:spPr>
          <a:xfrm>
            <a:off x="142043" y="65014"/>
            <a:ext cx="11931588" cy="6741348"/>
          </a:xfrm>
          <a:prstGeom prst="rect">
            <a:avLst/>
          </a:prstGeom>
        </p:spPr>
      </p:pic>
    </p:spTree>
    <p:extLst>
      <p:ext uri="{BB962C8B-B14F-4D97-AF65-F5344CB8AC3E}">
        <p14:creationId xmlns:p14="http://schemas.microsoft.com/office/powerpoint/2010/main" val="200845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136124" y="225202"/>
            <a:ext cx="4397406" cy="50276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6CB255"/>
                </a:solidFill>
                <a:effectLst/>
                <a:uLnTx/>
                <a:uFillTx/>
                <a:latin typeface="Arial"/>
                <a:ea typeface="+mn-ea"/>
                <a:cs typeface="+mn-cs"/>
              </a:rPr>
              <a:t>Ocean Tides and the Moon</a:t>
            </a:r>
          </a:p>
        </p:txBody>
      </p:sp>
      <p:pic>
        <p:nvPicPr>
          <p:cNvPr id="2" name="Picture Placeholder 1" descr="The Gravitational Effect of Our Moon. The Earth is illustrated at left with six red arrows at various locations pointing toward the Moon, which is illustrated on the right. The arrows on the left side of Earth are the shortest as this part of Earth is furthest from the Moon. The arrows at the center of the Earth are somewhat longer than the arrows on the left. On the side of the Earth closest to the Moon, the arrows are longest."/>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8203" t="2661" r="8145" b="-314"/>
          <a:stretch/>
        </p:blipFill>
        <p:spPr>
          <a:xfrm>
            <a:off x="6425213" y="111674"/>
            <a:ext cx="5630663" cy="2180575"/>
          </a:xfrm>
        </p:spPr>
      </p:pic>
      <p:sp>
        <p:nvSpPr>
          <p:cNvPr id="7" name="Text Placeholder 6"/>
          <p:cNvSpPr>
            <a:spLocks noGrp="1"/>
          </p:cNvSpPr>
          <p:nvPr>
            <p:ph type="body" sz="quarter" idx="14"/>
          </p:nvPr>
        </p:nvSpPr>
        <p:spPr>
          <a:xfrm>
            <a:off x="6561336" y="2490702"/>
            <a:ext cx="5630664" cy="1166382"/>
          </a:xfrm>
        </p:spPr>
        <p:txBody>
          <a:bodyPr>
            <a:normAutofit/>
          </a:bodyPr>
          <a:lstStyle/>
          <a:p>
            <a:r>
              <a:rPr lang="en-US" sz="1600" b="1" dirty="0">
                <a:solidFill>
                  <a:srgbClr val="6CB255"/>
                </a:solidFill>
              </a:rPr>
              <a:t>Pull of the Moon. </a:t>
            </a:r>
            <a:r>
              <a:rPr lang="en-US" sz="1600" dirty="0"/>
              <a:t>The Moon’s differential attraction is shown on different parts of Earth. (Note that the differences have been exaggerated for educational purposes.)</a:t>
            </a:r>
          </a:p>
        </p:txBody>
      </p:sp>
      <p:sp>
        <p:nvSpPr>
          <p:cNvPr id="9" name="TextBox 8">
            <a:extLst>
              <a:ext uri="{FF2B5EF4-FFF2-40B4-BE49-F238E27FC236}">
                <a16:creationId xmlns:a16="http://schemas.microsoft.com/office/drawing/2014/main" id="{D839E244-02C4-4645-8B47-59420470CBB1}"/>
              </a:ext>
            </a:extLst>
          </p:cNvPr>
          <p:cNvSpPr txBox="1"/>
          <p:nvPr/>
        </p:nvSpPr>
        <p:spPr>
          <a:xfrm>
            <a:off x="268549" y="970962"/>
            <a:ext cx="6094520" cy="2862322"/>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The gravitational forces exerted by the Moon at several points on Earth are illustrated in the figure.</a:t>
            </a:r>
          </a:p>
          <a:p>
            <a:pPr marL="285750" indent="-285750">
              <a:buClr>
                <a:srgbClr val="6CB255"/>
              </a:buClr>
              <a:buFont typeface="Wingdings" panose="05000000000000000000" pitchFamily="2" charset="2"/>
              <a:buChar char="§"/>
            </a:pPr>
            <a:r>
              <a:rPr lang="en-US" dirty="0"/>
              <a:t>These forces differ slightly from one another because Earth is not a point but has a certain size: all parts are not equally distant from the Moon, nor are they all in exactly the same direction from the Moon. </a:t>
            </a:r>
          </a:p>
          <a:p>
            <a:pPr marL="285750" indent="-285750">
              <a:buClr>
                <a:srgbClr val="6CB255"/>
              </a:buClr>
              <a:buFont typeface="Wingdings" panose="05000000000000000000" pitchFamily="2" charset="2"/>
              <a:buChar char="§"/>
            </a:pPr>
            <a:r>
              <a:rPr lang="en-US" dirty="0"/>
              <a:t>Moreover, Earth is not perfectly rigid. As a result, the differences among the forces of the Moon’s attraction on different parts of Earth (called differential forces) cause Earth to distort slightly. </a:t>
            </a:r>
          </a:p>
        </p:txBody>
      </p:sp>
      <p:sp>
        <p:nvSpPr>
          <p:cNvPr id="10" name="TextBox 9">
            <a:extLst>
              <a:ext uri="{FF2B5EF4-FFF2-40B4-BE49-F238E27FC236}">
                <a16:creationId xmlns:a16="http://schemas.microsoft.com/office/drawing/2014/main" id="{D3CA58F3-0692-4A6E-8BE5-E2D5F37099D1}"/>
              </a:ext>
            </a:extLst>
          </p:cNvPr>
          <p:cNvSpPr txBox="1"/>
          <p:nvPr/>
        </p:nvSpPr>
        <p:spPr>
          <a:xfrm>
            <a:off x="268548" y="3855713"/>
            <a:ext cx="11520997"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The side of Earth nearest the Moon is attracted toward the Moon more strongly than is the center of Earth, which in turn is attracted more strongly than is the side opposite the Moon. Thus, the differential forces tend to stretch Earth slightly into an oblate spheroid (which is something like an American football shape), with its long diameter pointed toward the Moon.</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Because the tidal distortion of the solid Earth amounts—at its greatest—to only about 20 centimeters, Earth does not distort enough to balance the Moon’s differential forces with its own gravity. Hence, objects at Earth’s surface experience tiny horizontal tugs, tending to make them slide about. These tide-raising forces are too insignificant to affect solid objects like astronomy students or rocks in Earth’s crust, but they do affect the waters in the oceans.</a:t>
            </a:r>
          </a:p>
        </p:txBody>
      </p:sp>
    </p:spTree>
    <p:extLst>
      <p:ext uri="{BB962C8B-B14F-4D97-AF65-F5344CB8AC3E}">
        <p14:creationId xmlns:p14="http://schemas.microsoft.com/office/powerpoint/2010/main" val="3582101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Tidal Bulges. In this illustration, the Earth is drawn as a dark blue disk within a light blue ellipse representing the oceans. The perimeter of the ellipse comes closest to the Earth’s surface at the poles and is furthest away at the equator. Red arrows are drawn showing the flow of water from the poles to the equatorial bulges. An arrow points from the right-hand bulge toward the right and is labeled “To Moon”."/>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61" r="-14"/>
          <a:stretch/>
        </p:blipFill>
        <p:spPr>
          <a:xfrm>
            <a:off x="5885895" y="65944"/>
            <a:ext cx="6214369" cy="3500071"/>
          </a:xfrm>
        </p:spPr>
      </p:pic>
      <p:sp>
        <p:nvSpPr>
          <p:cNvPr id="7" name="Text Placeholder 6"/>
          <p:cNvSpPr>
            <a:spLocks noGrp="1"/>
          </p:cNvSpPr>
          <p:nvPr>
            <p:ph type="body" sz="quarter" idx="14"/>
          </p:nvPr>
        </p:nvSpPr>
        <p:spPr>
          <a:xfrm>
            <a:off x="6312024" y="3566015"/>
            <a:ext cx="5625174" cy="1166382"/>
          </a:xfrm>
        </p:spPr>
        <p:txBody>
          <a:bodyPr>
            <a:normAutofit/>
          </a:bodyPr>
          <a:lstStyle/>
          <a:p>
            <a:r>
              <a:rPr lang="en-US" sz="1600" b="1" dirty="0">
                <a:solidFill>
                  <a:srgbClr val="6CB255"/>
                </a:solidFill>
              </a:rPr>
              <a:t>Tidal Bulges in an “Ideal” Ocean. </a:t>
            </a:r>
            <a:r>
              <a:rPr lang="en-US" sz="1600" dirty="0"/>
              <a:t>Differences in gravity cause tidal forces that push water in the direction of tidal bulges on Earth.</a:t>
            </a:r>
          </a:p>
        </p:txBody>
      </p:sp>
      <p:sp>
        <p:nvSpPr>
          <p:cNvPr id="6" name="Title 4">
            <a:extLst>
              <a:ext uri="{FF2B5EF4-FFF2-40B4-BE49-F238E27FC236}">
                <a16:creationId xmlns:a16="http://schemas.microsoft.com/office/drawing/2014/main" id="{46501912-66E5-4D49-9EC7-7B4F34F39FE0}"/>
              </a:ext>
            </a:extLst>
          </p:cNvPr>
          <p:cNvSpPr>
            <a:spLocks noGrp="1"/>
          </p:cNvSpPr>
          <p:nvPr>
            <p:ph type="title"/>
          </p:nvPr>
        </p:nvSpPr>
        <p:spPr>
          <a:xfrm>
            <a:off x="136124" y="225202"/>
            <a:ext cx="4397406" cy="50276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6CB255"/>
                </a:solidFill>
                <a:effectLst/>
                <a:uLnTx/>
                <a:uFillTx/>
                <a:latin typeface="Arial"/>
                <a:ea typeface="+mn-ea"/>
                <a:cs typeface="+mn-cs"/>
              </a:rPr>
              <a:t>The Formation of Tides</a:t>
            </a:r>
          </a:p>
        </p:txBody>
      </p:sp>
      <p:sp>
        <p:nvSpPr>
          <p:cNvPr id="9" name="TextBox 8">
            <a:extLst>
              <a:ext uri="{FF2B5EF4-FFF2-40B4-BE49-F238E27FC236}">
                <a16:creationId xmlns:a16="http://schemas.microsoft.com/office/drawing/2014/main" id="{F6A3A56C-BAE6-4C1D-B574-74E5F861FF5F}"/>
              </a:ext>
            </a:extLst>
          </p:cNvPr>
          <p:cNvSpPr txBox="1"/>
          <p:nvPr/>
        </p:nvSpPr>
        <p:spPr>
          <a:xfrm>
            <a:off x="217504" y="1094172"/>
            <a:ext cx="5402061" cy="2308324"/>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The tide-raising forces, acting over a number of hours, produce motions of the water that result in measurable tidal bulges in the oceans.</a:t>
            </a:r>
          </a:p>
          <a:p>
            <a:pPr marL="285750" indent="-285750">
              <a:buClr>
                <a:srgbClr val="6CB255"/>
              </a:buClr>
              <a:buFont typeface="Wingdings" panose="05000000000000000000" pitchFamily="2" charset="2"/>
              <a:buChar char="§"/>
            </a:pPr>
            <a:r>
              <a:rPr lang="en-US" dirty="0"/>
              <a:t>Water on the side of Earth facing the Moon flows toward it, with the greatest depths roughly at the point below the Moon. On the side of Earth opposite the Moon, water also flows to produce a tidal bulge.</a:t>
            </a:r>
          </a:p>
        </p:txBody>
      </p:sp>
    </p:spTree>
    <p:extLst>
      <p:ext uri="{BB962C8B-B14F-4D97-AF65-F5344CB8AC3E}">
        <p14:creationId xmlns:p14="http://schemas.microsoft.com/office/powerpoint/2010/main" val="1761930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Photographs of High and Low Tides in the Bay of Fundy. At left high tide is shown, with the bay full of water. At right is low tide, no water is seen and the boats are all lying on the exposed ground."/>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815" b="1507"/>
          <a:stretch/>
        </p:blipFill>
        <p:spPr>
          <a:xfrm>
            <a:off x="4308938" y="106532"/>
            <a:ext cx="7746938" cy="2778711"/>
          </a:xfrm>
        </p:spPr>
      </p:pic>
      <p:sp>
        <p:nvSpPr>
          <p:cNvPr id="7" name="Text Placeholder 6"/>
          <p:cNvSpPr>
            <a:spLocks noGrp="1"/>
          </p:cNvSpPr>
          <p:nvPr>
            <p:ph type="body" sz="quarter" idx="14"/>
          </p:nvPr>
        </p:nvSpPr>
        <p:spPr>
          <a:xfrm>
            <a:off x="4722920" y="3032937"/>
            <a:ext cx="6637229" cy="1166382"/>
          </a:xfrm>
        </p:spPr>
        <p:txBody>
          <a:bodyPr>
            <a:normAutofit/>
          </a:bodyPr>
          <a:lstStyle/>
          <a:p>
            <a:r>
              <a:rPr lang="en-US" sz="1600" b="1" dirty="0">
                <a:solidFill>
                  <a:srgbClr val="6CB255"/>
                </a:solidFill>
              </a:rPr>
              <a:t>High and Low Tides.</a:t>
            </a:r>
            <a:r>
              <a:rPr lang="en-US" sz="1600" dirty="0"/>
              <a:t> This is a side-by-side comparison of the Bay of Fundy in Canada at high and low tides. (credit a, b: modification of work by Dylan </a:t>
            </a:r>
            <a:r>
              <a:rPr lang="en-US" sz="1600" dirty="0" err="1"/>
              <a:t>Kereluk</a:t>
            </a:r>
            <a:r>
              <a:rPr lang="en-US" sz="1600" dirty="0"/>
              <a:t>)</a:t>
            </a:r>
          </a:p>
        </p:txBody>
      </p:sp>
      <p:sp>
        <p:nvSpPr>
          <p:cNvPr id="9" name="Title 4">
            <a:extLst>
              <a:ext uri="{FF2B5EF4-FFF2-40B4-BE49-F238E27FC236}">
                <a16:creationId xmlns:a16="http://schemas.microsoft.com/office/drawing/2014/main" id="{5D072588-5620-4C46-AAFA-1B719C18B07B}"/>
              </a:ext>
            </a:extLst>
          </p:cNvPr>
          <p:cNvSpPr>
            <a:spLocks noGrp="1"/>
          </p:cNvSpPr>
          <p:nvPr>
            <p:ph type="title"/>
          </p:nvPr>
        </p:nvSpPr>
        <p:spPr>
          <a:xfrm>
            <a:off x="136124" y="225202"/>
            <a:ext cx="4397406" cy="50276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6CB255"/>
                </a:solidFill>
                <a:effectLst/>
                <a:uLnTx/>
                <a:uFillTx/>
                <a:latin typeface="Arial"/>
                <a:ea typeface="+mn-ea"/>
                <a:cs typeface="+mn-cs"/>
              </a:rPr>
              <a:t>The Formation of Tides</a:t>
            </a:r>
          </a:p>
        </p:txBody>
      </p:sp>
      <p:sp>
        <p:nvSpPr>
          <p:cNvPr id="10" name="TextBox 9">
            <a:extLst>
              <a:ext uri="{FF2B5EF4-FFF2-40B4-BE49-F238E27FC236}">
                <a16:creationId xmlns:a16="http://schemas.microsoft.com/office/drawing/2014/main" id="{D8B124CB-B406-4444-BB2D-D67BAC069198}"/>
              </a:ext>
            </a:extLst>
          </p:cNvPr>
          <p:cNvSpPr txBox="1"/>
          <p:nvPr/>
        </p:nvSpPr>
        <p:spPr>
          <a:xfrm>
            <a:off x="499368" y="4347013"/>
            <a:ext cx="11068235" cy="1200329"/>
          </a:xfrm>
          <a:prstGeom prst="rect">
            <a:avLst/>
          </a:prstGeom>
          <a:noFill/>
        </p:spPr>
        <p:txBody>
          <a:bodyPr wrap="square">
            <a:spAutoFit/>
          </a:bodyPr>
          <a:lstStyle/>
          <a:p>
            <a:r>
              <a:rPr lang="en-US" dirty="0"/>
              <a:t>Note that the tidal bulges in the oceans do not result from the Moon’s compressing or expanding the water, nor from the Moon’s lifting the water “away from Earth.” Rather, they result from an actual flow of water over Earth’s surface toward the two regions below and opposite the Moon, causing the water to pile up to greater depths at those places.</a:t>
            </a:r>
          </a:p>
        </p:txBody>
      </p:sp>
    </p:spTree>
    <p:extLst>
      <p:ext uri="{BB962C8B-B14F-4D97-AF65-F5344CB8AC3E}">
        <p14:creationId xmlns:p14="http://schemas.microsoft.com/office/powerpoint/2010/main" val="1258388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Tides Caused by Different Alignments of the Sun and Moon. In this illustration, the Earth is drawn as a dark blue disk within a light blue ellipse representing the oceans. In panel (a), at left and labeled “Spring tide”, the perimeter of the ellipse furthest from the Earth’s surface at the points “below” the Sun and Moon. The direction to the Moon is indicated with an arrow pointing left, and the Sun with an arrow pointing to the right. In panel (b), at right and labeled “Neap tide”, the perimeter of the ellipse comes closest to the Earth’s surface at the point “below” the Sun indicated with an arrow pointing right. The ellipse is furthest from the surface at the point below the Moon, indicated with an arrow pointing upward."/>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48" r="-20"/>
          <a:stretch/>
        </p:blipFill>
        <p:spPr>
          <a:xfrm>
            <a:off x="6839878" y="95065"/>
            <a:ext cx="5215998" cy="2532707"/>
          </a:xfrm>
        </p:spPr>
      </p:pic>
      <p:sp>
        <p:nvSpPr>
          <p:cNvPr id="7" name="Text Placeholder 6"/>
          <p:cNvSpPr>
            <a:spLocks noGrp="1"/>
          </p:cNvSpPr>
          <p:nvPr>
            <p:ph type="body" sz="quarter" idx="14"/>
          </p:nvPr>
        </p:nvSpPr>
        <p:spPr>
          <a:xfrm>
            <a:off x="6800295" y="2627772"/>
            <a:ext cx="5109255" cy="1697521"/>
          </a:xfrm>
        </p:spPr>
        <p:txBody>
          <a:bodyPr>
            <a:noAutofit/>
          </a:bodyPr>
          <a:lstStyle/>
          <a:p>
            <a:r>
              <a:rPr lang="en-US" sz="1400" b="1" dirty="0">
                <a:solidFill>
                  <a:srgbClr val="6CB255"/>
                </a:solidFill>
              </a:rPr>
              <a:t>Tides Caused by Different Alignments of the Sun and Moon.</a:t>
            </a:r>
          </a:p>
          <a:p>
            <a:pPr marL="342900" indent="-342900">
              <a:buAutoNum type="alphaLcParenBoth"/>
            </a:pPr>
            <a:r>
              <a:rPr lang="en-US" sz="1400" dirty="0"/>
              <a:t>In spring tides, the Sun’s and Moon’s pulls reinforce each other. </a:t>
            </a:r>
          </a:p>
          <a:p>
            <a:pPr marL="342900" indent="-342900">
              <a:buAutoNum type="alphaLcParenBoth"/>
            </a:pPr>
            <a:r>
              <a:rPr lang="en-US" sz="1400" dirty="0"/>
              <a:t>In neap tides, the Sun and the Moon pull at right angles to each other, and the resulting tides are lower than usual.</a:t>
            </a:r>
          </a:p>
        </p:txBody>
      </p:sp>
      <p:sp>
        <p:nvSpPr>
          <p:cNvPr id="9" name="Title 4">
            <a:extLst>
              <a:ext uri="{FF2B5EF4-FFF2-40B4-BE49-F238E27FC236}">
                <a16:creationId xmlns:a16="http://schemas.microsoft.com/office/drawing/2014/main" id="{B8545484-D63D-46CC-BC71-9DB98E999D0F}"/>
              </a:ext>
            </a:extLst>
          </p:cNvPr>
          <p:cNvSpPr>
            <a:spLocks noGrp="1"/>
          </p:cNvSpPr>
          <p:nvPr>
            <p:ph type="title"/>
          </p:nvPr>
        </p:nvSpPr>
        <p:spPr>
          <a:xfrm>
            <a:off x="136124" y="225202"/>
            <a:ext cx="4397406" cy="50276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6CB255"/>
                </a:solidFill>
                <a:effectLst/>
                <a:uLnTx/>
                <a:uFillTx/>
                <a:latin typeface="Arial"/>
                <a:ea typeface="+mn-ea"/>
                <a:cs typeface="+mn-cs"/>
              </a:rPr>
              <a:t>The Formation of Tides</a:t>
            </a:r>
          </a:p>
        </p:txBody>
      </p:sp>
      <p:sp>
        <p:nvSpPr>
          <p:cNvPr id="10" name="TextBox 9">
            <a:extLst>
              <a:ext uri="{FF2B5EF4-FFF2-40B4-BE49-F238E27FC236}">
                <a16:creationId xmlns:a16="http://schemas.microsoft.com/office/drawing/2014/main" id="{5973DDD8-1E5C-498C-AFF0-3F4F635AB6FF}"/>
              </a:ext>
            </a:extLst>
          </p:cNvPr>
          <p:cNvSpPr txBox="1"/>
          <p:nvPr/>
        </p:nvSpPr>
        <p:spPr>
          <a:xfrm>
            <a:off x="136123" y="807666"/>
            <a:ext cx="6602027" cy="3416320"/>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The Sun also produces tides on Earth, although it is less than half as effective as the Moon at tide raising. The actual tides we experience are a combination of the larger effect of the Moon and the smaller effect of the Sun. When the Sun and Moon are lined up (at new moon or full moon), the tides produced reinforce each other and so are greater than normal. These are called </a:t>
            </a:r>
            <a:r>
              <a:rPr lang="en-US" b="1" dirty="0"/>
              <a:t>spring tides </a:t>
            </a:r>
            <a:r>
              <a:rPr lang="en-US" dirty="0"/>
              <a:t>(the name is connected not to the season but to the idea that higher tides “spring up”).</a:t>
            </a:r>
          </a:p>
          <a:p>
            <a:pPr marL="285750" indent="-285750">
              <a:buClr>
                <a:srgbClr val="6CB255"/>
              </a:buClr>
              <a:buFont typeface="Wingdings" panose="05000000000000000000" pitchFamily="2" charset="2"/>
              <a:buChar char="§"/>
            </a:pPr>
            <a:r>
              <a:rPr lang="en-US" dirty="0"/>
              <a:t>Spring tides are approximately the same, whether the Sun and Moon are on the same or opposite sides of Earth, because tidal bulges occur on both sides.</a:t>
            </a:r>
          </a:p>
        </p:txBody>
      </p:sp>
      <p:sp>
        <p:nvSpPr>
          <p:cNvPr id="12" name="TextBox 11">
            <a:extLst>
              <a:ext uri="{FF2B5EF4-FFF2-40B4-BE49-F238E27FC236}">
                <a16:creationId xmlns:a16="http://schemas.microsoft.com/office/drawing/2014/main" id="{02B43E01-BA09-47E1-B9D0-DCAA7129FD37}"/>
              </a:ext>
            </a:extLst>
          </p:cNvPr>
          <p:cNvSpPr txBox="1"/>
          <p:nvPr/>
        </p:nvSpPr>
        <p:spPr>
          <a:xfrm>
            <a:off x="220306" y="4303683"/>
            <a:ext cx="1157944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When the Moon is at first quarter or last quarter (at right angles to the Sun’s direction), the tides produced by the Sun partially cancel the tides of the Moon, making them lower than usual. These are called </a:t>
            </a:r>
            <a:r>
              <a:rPr kumimoji="0" lang="en-US" sz="1800" b="1" i="0" u="none" strike="noStrike" kern="1200" cap="none" spc="0" normalizeH="0" baseline="0" noProof="0" dirty="0">
                <a:ln>
                  <a:noFill/>
                </a:ln>
                <a:solidFill>
                  <a:prstClr val="black"/>
                </a:solidFill>
                <a:effectLst/>
                <a:uLnTx/>
                <a:uFillTx/>
                <a:latin typeface="Arial"/>
                <a:ea typeface="+mn-ea"/>
                <a:cs typeface="+mn-cs"/>
              </a:rPr>
              <a:t>neap tides</a:t>
            </a:r>
            <a:r>
              <a:rPr kumimoji="0" lang="en-US" sz="1800" b="0" i="0" u="none" strike="noStrike" kern="1200" cap="none" spc="0" normalizeH="0" baseline="0" noProof="0" dirty="0">
                <a:ln>
                  <a:noFill/>
                </a:ln>
                <a:solidFill>
                  <a:prstClr val="black"/>
                </a:solidFill>
                <a:effectLst/>
                <a:uLnTx/>
                <a:uFillTx/>
                <a:latin typeface="Arial"/>
                <a:ea typeface="+mn-ea"/>
                <a:cs typeface="+mn-cs"/>
              </a:rPr>
              <a:t>.</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The “simple” theory of tides, described in the preceding paragraphs, would be sufficient if Earth rotated very slowly and were completely surrounded by very deep oceans. However, the presence of land masses stopping the flow of water, the friction in the oceans and between oceans and the ocean floors, the rotation of Earth, the wind, the variable depth of the ocean, and other factors all complicate the picture.</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This is why, in the real world, some places have very small tides while in other places huge tides become tourist attractions. </a:t>
            </a:r>
          </a:p>
        </p:txBody>
      </p:sp>
    </p:spTree>
    <p:extLst>
      <p:ext uri="{BB962C8B-B14F-4D97-AF65-F5344CB8AC3E}">
        <p14:creationId xmlns:p14="http://schemas.microsoft.com/office/powerpoint/2010/main" val="2153187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41327"/>
            <a:ext cx="2783305" cy="659535"/>
          </a:xfrm>
        </p:spPr>
        <p:txBody>
          <a:bodyPr>
            <a:normAutofit/>
          </a:bodyPr>
          <a:lstStyle/>
          <a:p>
            <a:r>
              <a:rPr lang="en-US" sz="3200" dirty="0"/>
              <a:t>eclipses</a:t>
            </a:r>
          </a:p>
        </p:txBody>
      </p:sp>
      <p:sp>
        <p:nvSpPr>
          <p:cNvPr id="6" name="TextBox 5">
            <a:extLst>
              <a:ext uri="{FF2B5EF4-FFF2-40B4-BE49-F238E27FC236}">
                <a16:creationId xmlns:a16="http://schemas.microsoft.com/office/drawing/2014/main" id="{2E056C5F-6386-4B02-BD15-BD79A6C4446A}"/>
              </a:ext>
            </a:extLst>
          </p:cNvPr>
          <p:cNvSpPr txBox="1"/>
          <p:nvPr/>
        </p:nvSpPr>
        <p:spPr>
          <a:xfrm>
            <a:off x="375821" y="1089101"/>
            <a:ext cx="6726821" cy="5247590"/>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sz="2000" dirty="0"/>
              <a:t>The Sun and the Moon, have nearly the same apparent size in the sky.</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The Sun is about 400 times larger in diameter than the Moon, it is also about 400 times farther away.</a:t>
            </a:r>
          </a:p>
          <a:p>
            <a:pPr marL="285750" indent="-285750">
              <a:buClr>
                <a:srgbClr val="6CB255"/>
              </a:buClr>
              <a:buFont typeface="Wingdings" panose="05000000000000000000" pitchFamily="2" charset="2"/>
              <a:buChar char="§"/>
            </a:pPr>
            <a:endParaRPr lang="en-US" sz="900" dirty="0"/>
          </a:p>
          <a:p>
            <a:pPr marL="285750" indent="-285750">
              <a:buClr>
                <a:srgbClr val="6CB255"/>
              </a:buClr>
              <a:buFont typeface="Wingdings" panose="05000000000000000000" pitchFamily="2" charset="2"/>
              <a:buChar char="§"/>
            </a:pPr>
            <a:r>
              <a:rPr lang="en-US" sz="2000" dirty="0"/>
              <a:t>Both the Sun and the Moon have the same angular size—about 1/2°.</a:t>
            </a:r>
          </a:p>
          <a:p>
            <a:pPr marL="285750" indent="-285750">
              <a:buClr>
                <a:srgbClr val="6CB255"/>
              </a:buClr>
              <a:buFont typeface="Wingdings" panose="05000000000000000000" pitchFamily="2" charset="2"/>
              <a:buChar char="§"/>
            </a:pPr>
            <a:endParaRPr lang="en-US" sz="900" dirty="0"/>
          </a:p>
          <a:p>
            <a:pPr marL="285750" indent="-285750">
              <a:buClr>
                <a:srgbClr val="6CB255"/>
              </a:buClr>
              <a:buFont typeface="Wingdings" panose="05000000000000000000" pitchFamily="2" charset="2"/>
              <a:buChar char="§"/>
            </a:pPr>
            <a:r>
              <a:rPr lang="en-US" sz="2000" dirty="0"/>
              <a:t>As a result, the Moon, as seen from Earth, can appear to cover the Sun, producing one of the most impressive events in nature.</a:t>
            </a:r>
          </a:p>
          <a:p>
            <a:pPr marL="285750" indent="-285750">
              <a:buClr>
                <a:srgbClr val="6CB255"/>
              </a:buClr>
              <a:buFont typeface="Wingdings" panose="05000000000000000000" pitchFamily="2" charset="2"/>
              <a:buChar char="§"/>
            </a:pPr>
            <a:endParaRPr lang="en-US" sz="900" dirty="0"/>
          </a:p>
          <a:p>
            <a:pPr marL="285750" indent="-285750">
              <a:buClr>
                <a:srgbClr val="6CB255"/>
              </a:buClr>
              <a:buFont typeface="Wingdings" panose="05000000000000000000" pitchFamily="2" charset="2"/>
              <a:buChar char="§"/>
            </a:pPr>
            <a:r>
              <a:rPr lang="en-US" sz="2000" dirty="0"/>
              <a:t>Last Mercury Transit was on May 9, 2016, and the next one will be on Nov. 13, 2032.</a:t>
            </a:r>
          </a:p>
          <a:p>
            <a:pPr marL="285750" indent="-285750">
              <a:buClr>
                <a:srgbClr val="6CB255"/>
              </a:buClr>
              <a:buFont typeface="Wingdings" panose="05000000000000000000" pitchFamily="2" charset="2"/>
              <a:buChar char="§"/>
            </a:pPr>
            <a:endParaRPr lang="en-US" sz="900" dirty="0"/>
          </a:p>
          <a:p>
            <a:pPr marL="285750" indent="-285750">
              <a:buClr>
                <a:srgbClr val="6CB255"/>
              </a:buClr>
              <a:buFont typeface="Wingdings" panose="05000000000000000000" pitchFamily="2" charset="2"/>
              <a:buChar char="§"/>
            </a:pPr>
            <a:r>
              <a:rPr lang="en-US" sz="2000" dirty="0"/>
              <a:t>Last Venus Transit was on June 5,6, 2012; and the next one will be on Dec. 2117.</a:t>
            </a:r>
          </a:p>
          <a:p>
            <a:pPr marL="285750" indent="-285750">
              <a:buClr>
                <a:srgbClr val="6CB255"/>
              </a:buClr>
              <a:buFont typeface="Wingdings" panose="05000000000000000000" pitchFamily="2" charset="2"/>
              <a:buChar char="§"/>
            </a:pPr>
            <a:endParaRPr lang="en-US" sz="2000" dirty="0"/>
          </a:p>
        </p:txBody>
      </p:sp>
      <p:pic>
        <p:nvPicPr>
          <p:cNvPr id="11" name="Picture 10">
            <a:extLst>
              <a:ext uri="{FF2B5EF4-FFF2-40B4-BE49-F238E27FC236}">
                <a16:creationId xmlns:a16="http://schemas.microsoft.com/office/drawing/2014/main" id="{B1640E51-1A1C-46F8-AA65-C43B832D2319}"/>
              </a:ext>
            </a:extLst>
          </p:cNvPr>
          <p:cNvPicPr>
            <a:picLocks noChangeAspect="1"/>
          </p:cNvPicPr>
          <p:nvPr/>
        </p:nvPicPr>
        <p:blipFill rotWithShape="1">
          <a:blip r:embed="rId2"/>
          <a:srcRect t="22518" r="27310"/>
          <a:stretch/>
        </p:blipFill>
        <p:spPr>
          <a:xfrm>
            <a:off x="8211903" y="137402"/>
            <a:ext cx="3524696" cy="3047852"/>
          </a:xfrm>
          <a:prstGeom prst="rect">
            <a:avLst/>
          </a:prstGeom>
        </p:spPr>
      </p:pic>
      <p:sp>
        <p:nvSpPr>
          <p:cNvPr id="12" name="Oval 11">
            <a:extLst>
              <a:ext uri="{FF2B5EF4-FFF2-40B4-BE49-F238E27FC236}">
                <a16:creationId xmlns:a16="http://schemas.microsoft.com/office/drawing/2014/main" id="{7912763B-CFB4-4DE9-9864-5B54479513F2}"/>
              </a:ext>
            </a:extLst>
          </p:cNvPr>
          <p:cNvSpPr/>
          <p:nvPr/>
        </p:nvSpPr>
        <p:spPr>
          <a:xfrm>
            <a:off x="9405037" y="845515"/>
            <a:ext cx="381000" cy="3810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5D4C5A2-7CAE-427B-8E35-92E464BAFBE8}"/>
              </a:ext>
            </a:extLst>
          </p:cNvPr>
          <p:cNvSpPr txBox="1"/>
          <p:nvPr/>
        </p:nvSpPr>
        <p:spPr>
          <a:xfrm>
            <a:off x="8679122" y="531530"/>
            <a:ext cx="1066800" cy="369332"/>
          </a:xfrm>
          <a:prstGeom prst="rect">
            <a:avLst/>
          </a:prstGeom>
          <a:noFill/>
        </p:spPr>
        <p:txBody>
          <a:bodyPr wrap="square" rtlCol="0">
            <a:spAutoFit/>
          </a:bodyPr>
          <a:lstStyle/>
          <a:p>
            <a:r>
              <a:rPr lang="en-US" dirty="0">
                <a:solidFill>
                  <a:srgbClr val="FFFF00"/>
                </a:solidFill>
              </a:rPr>
              <a:t>Mercury</a:t>
            </a:r>
          </a:p>
        </p:txBody>
      </p:sp>
      <p:pic>
        <p:nvPicPr>
          <p:cNvPr id="14" name="Picture 13">
            <a:extLst>
              <a:ext uri="{FF2B5EF4-FFF2-40B4-BE49-F238E27FC236}">
                <a16:creationId xmlns:a16="http://schemas.microsoft.com/office/drawing/2014/main" id="{22735CE0-89DE-4347-986F-53CEFCCC73E7}"/>
              </a:ext>
            </a:extLst>
          </p:cNvPr>
          <p:cNvPicPr>
            <a:picLocks noChangeAspect="1"/>
          </p:cNvPicPr>
          <p:nvPr/>
        </p:nvPicPr>
        <p:blipFill rotWithShape="1">
          <a:blip r:embed="rId3"/>
          <a:srcRect t="3637"/>
          <a:stretch/>
        </p:blipFill>
        <p:spPr>
          <a:xfrm>
            <a:off x="8211904" y="3250047"/>
            <a:ext cx="3524696" cy="3450851"/>
          </a:xfrm>
          <a:prstGeom prst="rect">
            <a:avLst/>
          </a:prstGeom>
        </p:spPr>
      </p:pic>
      <p:sp>
        <p:nvSpPr>
          <p:cNvPr id="15" name="Oval 14">
            <a:extLst>
              <a:ext uri="{FF2B5EF4-FFF2-40B4-BE49-F238E27FC236}">
                <a16:creationId xmlns:a16="http://schemas.microsoft.com/office/drawing/2014/main" id="{87DF1980-9DE1-433F-A9E1-D8D4764F396B}"/>
              </a:ext>
            </a:extLst>
          </p:cNvPr>
          <p:cNvSpPr/>
          <p:nvPr/>
        </p:nvSpPr>
        <p:spPr>
          <a:xfrm>
            <a:off x="10447431" y="5949334"/>
            <a:ext cx="381000" cy="3810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F778086-862C-4C36-8751-7DFAECF21668}"/>
              </a:ext>
            </a:extLst>
          </p:cNvPr>
          <p:cNvSpPr txBox="1"/>
          <p:nvPr/>
        </p:nvSpPr>
        <p:spPr>
          <a:xfrm>
            <a:off x="9452183" y="5957138"/>
            <a:ext cx="1066800" cy="369332"/>
          </a:xfrm>
          <a:prstGeom prst="rect">
            <a:avLst/>
          </a:prstGeom>
          <a:noFill/>
        </p:spPr>
        <p:txBody>
          <a:bodyPr wrap="square" rtlCol="0">
            <a:spAutoFit/>
          </a:bodyPr>
          <a:lstStyle/>
          <a:p>
            <a:r>
              <a:rPr lang="en-US" dirty="0">
                <a:solidFill>
                  <a:srgbClr val="FFFF00"/>
                </a:solidFill>
              </a:rPr>
              <a:t>Venus</a:t>
            </a:r>
          </a:p>
        </p:txBody>
      </p:sp>
    </p:spTree>
    <p:extLst>
      <p:ext uri="{BB962C8B-B14F-4D97-AF65-F5344CB8AC3E}">
        <p14:creationId xmlns:p14="http://schemas.microsoft.com/office/powerpoint/2010/main" val="3575790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4D08E-50D0-47B7-9208-7F843E22E513}"/>
              </a:ext>
            </a:extLst>
          </p:cNvPr>
          <p:cNvSpPr>
            <a:spLocks noGrp="1"/>
          </p:cNvSpPr>
          <p:nvPr>
            <p:ph type="title"/>
          </p:nvPr>
        </p:nvSpPr>
        <p:spPr>
          <a:xfrm>
            <a:off x="407470" y="213779"/>
            <a:ext cx="10750549" cy="659535"/>
          </a:xfrm>
        </p:spPr>
        <p:txBody>
          <a:bodyPr/>
          <a:lstStyle/>
          <a:p>
            <a:r>
              <a:rPr lang="en-US" dirty="0"/>
              <a:t>Geometry of Orbital Planes</a:t>
            </a:r>
          </a:p>
        </p:txBody>
      </p:sp>
      <p:pic>
        <p:nvPicPr>
          <p:cNvPr id="8" name="Picture 7">
            <a:extLst>
              <a:ext uri="{FF2B5EF4-FFF2-40B4-BE49-F238E27FC236}">
                <a16:creationId xmlns:a16="http://schemas.microsoft.com/office/drawing/2014/main" id="{E7B8F41C-65C9-4660-86FE-1935F8F29387}"/>
              </a:ext>
            </a:extLst>
          </p:cNvPr>
          <p:cNvPicPr>
            <a:picLocks noChangeAspect="1"/>
          </p:cNvPicPr>
          <p:nvPr/>
        </p:nvPicPr>
        <p:blipFill>
          <a:blip r:embed="rId2"/>
          <a:stretch>
            <a:fillRect/>
          </a:stretch>
        </p:blipFill>
        <p:spPr>
          <a:xfrm>
            <a:off x="245390" y="873314"/>
            <a:ext cx="11701220" cy="5984686"/>
          </a:xfrm>
          <a:prstGeom prst="rect">
            <a:avLst/>
          </a:prstGeom>
        </p:spPr>
      </p:pic>
    </p:spTree>
    <p:extLst>
      <p:ext uri="{BB962C8B-B14F-4D97-AF65-F5344CB8AC3E}">
        <p14:creationId xmlns:p14="http://schemas.microsoft.com/office/powerpoint/2010/main" val="1978754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08811" y="695"/>
            <a:ext cx="5129463" cy="817452"/>
          </a:xfrm>
        </p:spPr>
        <p:txBody>
          <a:bodyPr>
            <a:normAutofit/>
          </a:bodyPr>
          <a:lstStyle/>
          <a:p>
            <a:r>
              <a:rPr lang="en-US" sz="3200" dirty="0"/>
              <a:t>Solar eclipses</a:t>
            </a:r>
          </a:p>
        </p:txBody>
      </p:sp>
      <p:sp>
        <p:nvSpPr>
          <p:cNvPr id="7" name="Text Placeholder 6"/>
          <p:cNvSpPr>
            <a:spLocks noGrp="1"/>
          </p:cNvSpPr>
          <p:nvPr>
            <p:ph type="body" sz="quarter" idx="14"/>
          </p:nvPr>
        </p:nvSpPr>
        <p:spPr>
          <a:xfrm>
            <a:off x="308811" y="1062813"/>
            <a:ext cx="5601102" cy="3930292"/>
          </a:xfrm>
        </p:spPr>
        <p:txBody>
          <a:bodyPr>
            <a:noAutofit/>
          </a:bodyPr>
          <a:lstStyle/>
          <a:p>
            <a:r>
              <a:rPr lang="en-US" dirty="0">
                <a:solidFill>
                  <a:srgbClr val="6CB255"/>
                </a:solidFill>
              </a:rPr>
              <a:t>(a) </a:t>
            </a:r>
            <a:r>
              <a:rPr lang="en-US" dirty="0"/>
              <a:t>The shadow cast by a spherical body (the Moon, for example) is shown. Notice the dark umbra and the lighter penumbra. Four points in the shadow are labeled with numbers. </a:t>
            </a:r>
          </a:p>
          <a:p>
            <a:r>
              <a:rPr lang="en-US" dirty="0">
                <a:solidFill>
                  <a:srgbClr val="6CB255"/>
                </a:solidFill>
              </a:rPr>
              <a:t>(b) </a:t>
            </a:r>
            <a:r>
              <a:rPr lang="en-US" dirty="0"/>
              <a:t>You see what the Sun and Moon would look like in the sky at the four labeled points. At position 1, you see a total eclipse. At positions 2 and 3, the eclipse is partial. At position 4, the Moon is farther away and thus cannot cover the Sun completely; a ring of light thus shows around the Sun, creating what is called an “annular” eclipse.</a:t>
            </a:r>
          </a:p>
        </p:txBody>
      </p:sp>
      <p:sp>
        <p:nvSpPr>
          <p:cNvPr id="9" name="TextBox 8">
            <a:extLst>
              <a:ext uri="{FF2B5EF4-FFF2-40B4-BE49-F238E27FC236}">
                <a16:creationId xmlns:a16="http://schemas.microsoft.com/office/drawing/2014/main" id="{EF9306BB-C007-4996-B853-677C88B5E72A}"/>
              </a:ext>
            </a:extLst>
          </p:cNvPr>
          <p:cNvSpPr txBox="1"/>
          <p:nvPr/>
        </p:nvSpPr>
        <p:spPr>
          <a:xfrm>
            <a:off x="308809" y="5287355"/>
            <a:ext cx="11662612" cy="707886"/>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60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The Moon’s orbit is tilted relative to the plane of Earth’s orbit about the Sun by about 5°. As a result, during most months, the Moon is sufficiently above or below the ecliptic plane to avoid an eclipse.</a:t>
            </a:r>
          </a:p>
        </p:txBody>
      </p:sp>
      <p:pic>
        <p:nvPicPr>
          <p:cNvPr id="6" name="Picture 5">
            <a:extLst>
              <a:ext uri="{FF2B5EF4-FFF2-40B4-BE49-F238E27FC236}">
                <a16:creationId xmlns:a16="http://schemas.microsoft.com/office/drawing/2014/main" id="{AA676F7F-FCC2-460D-87EA-C46278E84FD9}"/>
              </a:ext>
            </a:extLst>
          </p:cNvPr>
          <p:cNvPicPr>
            <a:picLocks noChangeAspect="1"/>
          </p:cNvPicPr>
          <p:nvPr/>
        </p:nvPicPr>
        <p:blipFill>
          <a:blip r:embed="rId2"/>
          <a:stretch>
            <a:fillRect/>
          </a:stretch>
        </p:blipFill>
        <p:spPr>
          <a:xfrm>
            <a:off x="6085609" y="68071"/>
            <a:ext cx="6034691" cy="4821563"/>
          </a:xfrm>
          <a:prstGeom prst="rect">
            <a:avLst/>
          </a:prstGeom>
        </p:spPr>
      </p:pic>
    </p:spTree>
    <p:extLst>
      <p:ext uri="{BB962C8B-B14F-4D97-AF65-F5344CB8AC3E}">
        <p14:creationId xmlns:p14="http://schemas.microsoft.com/office/powerpoint/2010/main" val="2882733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509402" y="147164"/>
            <a:ext cx="4741177" cy="659535"/>
          </a:xfrm>
        </p:spPr>
        <p:txBody>
          <a:bodyPr>
            <a:noAutofit/>
          </a:bodyPr>
          <a:lstStyle/>
          <a:p>
            <a:r>
              <a:rPr lang="en-US" sz="2800" b="1" dirty="0">
                <a:solidFill>
                  <a:srgbClr val="6CB255"/>
                </a:solidFill>
              </a:rPr>
              <a:t>Opening Questions…</a:t>
            </a:r>
            <a:endParaRPr lang="en-US" sz="2800" dirty="0"/>
          </a:p>
        </p:txBody>
      </p:sp>
      <p:pic>
        <p:nvPicPr>
          <p:cNvPr id="2" name="Picture Placeholder 1" descr="Southern Summer. In this fish-eye view from the Space Shuttle Atlantis, a portion of the Hubble Space Telescope is seen against the reddish outback of western Australia."/>
          <p:cNvPicPr>
            <a:picLocks noGrp="1" noChangeAspect="1"/>
          </p:cNvPicPr>
          <p:nvPr>
            <p:ph type="pic" sz="quarter" idx="13"/>
          </p:nvPr>
        </p:nvPicPr>
        <p:blipFill>
          <a:blip r:embed="rId3" cstate="email">
            <a:extLst>
              <a:ext uri="{28A0092B-C50C-407E-A947-70E740481C1C}">
                <a14:useLocalDpi xmlns:a14="http://schemas.microsoft.com/office/drawing/2010/main" val="0"/>
              </a:ext>
            </a:extLst>
          </a:blip>
          <a:srcRect t="-1495" b="-1495"/>
          <a:stretch>
            <a:fillRect/>
          </a:stretch>
        </p:blipFill>
        <p:spPr>
          <a:xfrm>
            <a:off x="5622041" y="102110"/>
            <a:ext cx="6440752" cy="2862322"/>
          </a:xfrm>
        </p:spPr>
      </p:pic>
      <p:sp>
        <p:nvSpPr>
          <p:cNvPr id="7" name="Text Placeholder 6"/>
          <p:cNvSpPr>
            <a:spLocks noGrp="1"/>
          </p:cNvSpPr>
          <p:nvPr>
            <p:ph type="body" sz="quarter" idx="14"/>
          </p:nvPr>
        </p:nvSpPr>
        <p:spPr>
          <a:xfrm>
            <a:off x="5885895" y="3091961"/>
            <a:ext cx="5859262" cy="3078019"/>
          </a:xfrm>
        </p:spPr>
        <p:txBody>
          <a:bodyPr>
            <a:noAutofit/>
          </a:bodyPr>
          <a:lstStyle/>
          <a:p>
            <a:pPr algn="just"/>
            <a:r>
              <a:rPr lang="en-US" dirty="0">
                <a:solidFill>
                  <a:srgbClr val="6CB255"/>
                </a:solidFill>
              </a:rPr>
              <a:t>Southern Summer</a:t>
            </a:r>
            <a:r>
              <a:rPr lang="en-US" dirty="0"/>
              <a:t> As captured with a fish-eye lens aboard the Atlantis Space Shuttle on December 9, 1993, Earth hangs above the Hubble Space Telescope as it is repaired. The reddish continent is Australia, its size and shape distorted by the special lens. Because the seasons in the Southern Hemisphere are opposite those in the Northern Hemisphere, it is summer in Australia on this December day. (credit: modification of work by NASA)</a:t>
            </a:r>
          </a:p>
        </p:txBody>
      </p:sp>
      <p:sp>
        <p:nvSpPr>
          <p:cNvPr id="9" name="TextBox 8">
            <a:extLst>
              <a:ext uri="{FF2B5EF4-FFF2-40B4-BE49-F238E27FC236}">
                <a16:creationId xmlns:a16="http://schemas.microsoft.com/office/drawing/2014/main" id="{A59D1ACB-6002-421C-82C0-B8D4978B65F7}"/>
              </a:ext>
            </a:extLst>
          </p:cNvPr>
          <p:cNvSpPr txBox="1"/>
          <p:nvPr/>
        </p:nvSpPr>
        <p:spPr>
          <a:xfrm>
            <a:off x="350586" y="1107055"/>
            <a:ext cx="5058811" cy="5693866"/>
          </a:xfrm>
          <a:prstGeom prst="rect">
            <a:avLst/>
          </a:prstGeom>
          <a:noFill/>
        </p:spPr>
        <p:txBody>
          <a:bodyPr wrap="square">
            <a:spAutoFit/>
          </a:bodyPr>
          <a:lstStyle/>
          <a:p>
            <a:pPr marL="342900" indent="-342900">
              <a:buClr>
                <a:srgbClr val="6CB255"/>
              </a:buClr>
              <a:buFont typeface="Arial" panose="020B0604020202020204" pitchFamily="34" charset="0"/>
              <a:buChar char="•"/>
            </a:pPr>
            <a:r>
              <a:rPr lang="en-US" sz="2000" dirty="0"/>
              <a:t>If Earth’s orbit is nearly a perfect circle (as we saw in earlier chapters), why is it hotter in summer and colder in winter in many places around the globe?</a:t>
            </a:r>
          </a:p>
          <a:p>
            <a:pPr marL="342900" indent="-342900">
              <a:buClr>
                <a:srgbClr val="6CB255"/>
              </a:buClr>
              <a:buFont typeface="Arial" panose="020B0604020202020204" pitchFamily="34" charset="0"/>
              <a:buChar char="•"/>
            </a:pPr>
            <a:endParaRPr lang="en-US" sz="800" dirty="0"/>
          </a:p>
          <a:p>
            <a:pPr marL="342900" indent="-342900">
              <a:buClr>
                <a:srgbClr val="6CB255"/>
              </a:buClr>
              <a:buFont typeface="Arial" panose="020B0604020202020204" pitchFamily="34" charset="0"/>
              <a:buChar char="•"/>
            </a:pPr>
            <a:r>
              <a:rPr lang="en-US" sz="2000" dirty="0"/>
              <a:t>And why are the seasons in Australia or Peru the opposite of those in the United States or Europe?</a:t>
            </a:r>
          </a:p>
          <a:p>
            <a:pPr marL="342900" indent="-342900">
              <a:buClr>
                <a:srgbClr val="6CB255"/>
              </a:buClr>
              <a:buFont typeface="Arial" panose="020B0604020202020204" pitchFamily="34" charset="0"/>
              <a:buChar char="•"/>
            </a:pPr>
            <a:endParaRPr lang="en-US" sz="800" dirty="0"/>
          </a:p>
          <a:p>
            <a:pPr marL="342900" indent="-342900">
              <a:buClr>
                <a:srgbClr val="6CB255"/>
              </a:buClr>
              <a:buFont typeface="Arial" panose="020B0604020202020204" pitchFamily="34" charset="0"/>
              <a:buChar char="•"/>
            </a:pPr>
            <a:r>
              <a:rPr lang="en-US" sz="2000" dirty="0"/>
              <a:t>It is the motions of Earth that produce the seasons and give us our measures of time and date.</a:t>
            </a:r>
          </a:p>
          <a:p>
            <a:pPr marL="342900" indent="-342900">
              <a:buClr>
                <a:srgbClr val="6CB255"/>
              </a:buClr>
              <a:buFont typeface="Arial" panose="020B0604020202020204" pitchFamily="34" charset="0"/>
              <a:buChar char="•"/>
            </a:pPr>
            <a:endParaRPr lang="en-US" sz="800" dirty="0"/>
          </a:p>
          <a:p>
            <a:pPr marL="342900" indent="-342900">
              <a:buClr>
                <a:srgbClr val="6CB255"/>
              </a:buClr>
              <a:buFont typeface="Arial" panose="020B0604020202020204" pitchFamily="34" charset="0"/>
              <a:buChar char="•"/>
            </a:pPr>
            <a:r>
              <a:rPr lang="en-US" sz="2000" dirty="0"/>
              <a:t>The Moon’s motions around us provide the concept of the month and the cycle of lunar phases. </a:t>
            </a:r>
          </a:p>
          <a:p>
            <a:pPr marL="342900" indent="-342900">
              <a:buClr>
                <a:srgbClr val="6CB255"/>
              </a:buClr>
              <a:buFont typeface="Arial" panose="020B0604020202020204" pitchFamily="34" charset="0"/>
              <a:buChar char="•"/>
            </a:pPr>
            <a:endParaRPr lang="en-US" sz="800" dirty="0"/>
          </a:p>
          <a:p>
            <a:pPr marL="342900" indent="-342900">
              <a:buClr>
                <a:srgbClr val="6CB255"/>
              </a:buClr>
              <a:buFont typeface="Arial" panose="020B0604020202020204" pitchFamily="34" charset="0"/>
              <a:buChar char="•"/>
            </a:pPr>
            <a:r>
              <a:rPr lang="en-US" sz="2000" dirty="0"/>
              <a:t>In this chapter we examine some of the basic phenomena of our everyday world in their astronomical context.</a:t>
            </a:r>
          </a:p>
        </p:txBody>
      </p:sp>
    </p:spTree>
    <p:extLst>
      <p:ext uri="{BB962C8B-B14F-4D97-AF65-F5344CB8AC3E}">
        <p14:creationId xmlns:p14="http://schemas.microsoft.com/office/powerpoint/2010/main" val="1216070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17095" y="241327"/>
            <a:ext cx="4106779" cy="865578"/>
          </a:xfrm>
        </p:spPr>
        <p:txBody>
          <a:bodyPr>
            <a:normAutofit/>
          </a:bodyPr>
          <a:lstStyle/>
          <a:p>
            <a:r>
              <a:rPr lang="en-US" sz="2400" b="1" dirty="0">
                <a:solidFill>
                  <a:srgbClr val="6CB255"/>
                </a:solidFill>
              </a:rPr>
              <a:t>Geometry of a Total Solar Eclipse</a:t>
            </a:r>
            <a:endParaRPr lang="en-US" dirty="0"/>
          </a:p>
        </p:txBody>
      </p:sp>
      <p:pic>
        <p:nvPicPr>
          <p:cNvPr id="3" name="Picture Placeholder 2" descr="Geometry of a Total Solar Eclipse. The Sun is drawn at lower left and the Earth at upper right. Surrounding the Earth is a blue circle for the Moon’s orbit, with the Moon drawn at a point directly between the Sun and Earth. The Earth’s shadow is a dark grey cone extending from the night side of Earth toward the upper right, away from the Sun. The Moon’s shadow is a dark grey cone extending from the night side of the Moon away from the Sun to a point on Earth’s surface labeled “Eclipse path”."/>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934" r="1218"/>
          <a:stretch/>
        </p:blipFill>
        <p:spPr>
          <a:xfrm>
            <a:off x="4816642" y="0"/>
            <a:ext cx="7375358" cy="3500071"/>
          </a:xfrm>
        </p:spPr>
      </p:pic>
      <p:sp>
        <p:nvSpPr>
          <p:cNvPr id="7" name="Text Placeholder 6"/>
          <p:cNvSpPr>
            <a:spLocks noGrp="1"/>
          </p:cNvSpPr>
          <p:nvPr>
            <p:ph type="body" sz="quarter" idx="14"/>
          </p:nvPr>
        </p:nvSpPr>
        <p:spPr>
          <a:xfrm>
            <a:off x="4932947" y="3672856"/>
            <a:ext cx="7110664" cy="1166382"/>
          </a:xfrm>
        </p:spPr>
        <p:txBody>
          <a:bodyPr>
            <a:normAutofit/>
          </a:bodyPr>
          <a:lstStyle/>
          <a:p>
            <a:r>
              <a:rPr lang="en-US" dirty="0"/>
              <a:t>Note that our diagram is not to scale. The Moon blocks the Sun during new moon phase as seen from some parts of Earth and casts a shadow on our planet.</a:t>
            </a:r>
          </a:p>
        </p:txBody>
      </p:sp>
      <p:sp>
        <p:nvSpPr>
          <p:cNvPr id="6" name="TextBox 5">
            <a:extLst>
              <a:ext uri="{FF2B5EF4-FFF2-40B4-BE49-F238E27FC236}">
                <a16:creationId xmlns:a16="http://schemas.microsoft.com/office/drawing/2014/main" id="{8285257E-0333-44AE-974E-F5049E2FE547}"/>
              </a:ext>
            </a:extLst>
          </p:cNvPr>
          <p:cNvSpPr txBox="1"/>
          <p:nvPr/>
        </p:nvSpPr>
        <p:spPr>
          <a:xfrm>
            <a:off x="140369" y="1487451"/>
            <a:ext cx="4515852" cy="5139869"/>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If the Sun and Moon are properly aligned, then the Moon’s darkest shadow intersects the ground at a small point on Earth’s surface.</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Anyone on Earth within the small area covered by the tip of the Moon’s shadow will, for a few minutes, be unable to see the Sun and will witness a </a:t>
            </a:r>
            <a:r>
              <a:rPr lang="en-US" sz="2000" b="1" dirty="0"/>
              <a:t>total eclipse</a:t>
            </a:r>
            <a:r>
              <a:rPr lang="en-US" sz="2000" dirty="0"/>
              <a:t>. </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At the same time, observers on a larger area of Earth’s surface who are in the penumbra will see only a part of the Sun eclipsed by the Moon: we call this a </a:t>
            </a:r>
            <a:r>
              <a:rPr lang="en-US" sz="2000" b="1" dirty="0"/>
              <a:t>partial solar eclipse</a:t>
            </a:r>
            <a:r>
              <a:rPr lang="en-US" sz="2000" dirty="0"/>
              <a:t>.</a:t>
            </a:r>
          </a:p>
        </p:txBody>
      </p:sp>
      <p:sp>
        <p:nvSpPr>
          <p:cNvPr id="8" name="TextBox 7">
            <a:extLst>
              <a:ext uri="{FF2B5EF4-FFF2-40B4-BE49-F238E27FC236}">
                <a16:creationId xmlns:a16="http://schemas.microsoft.com/office/drawing/2014/main" id="{81D05EA0-7CE7-4461-8FBC-3F9FC5F43B72}"/>
              </a:ext>
            </a:extLst>
          </p:cNvPr>
          <p:cNvSpPr txBox="1"/>
          <p:nvPr/>
        </p:nvSpPr>
        <p:spPr>
          <a:xfrm>
            <a:off x="4932947" y="5345460"/>
            <a:ext cx="6093994" cy="1015663"/>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The Moon’s shadow sweeps eastward at about 1500 kilometers per hour along a thin band across the surface of Earth – called </a:t>
            </a:r>
            <a:r>
              <a:rPr lang="en-US" sz="2000" b="1" dirty="0"/>
              <a:t>Eclipse Path</a:t>
            </a:r>
          </a:p>
        </p:txBody>
      </p:sp>
    </p:spTree>
    <p:extLst>
      <p:ext uri="{BB962C8B-B14F-4D97-AF65-F5344CB8AC3E}">
        <p14:creationId xmlns:p14="http://schemas.microsoft.com/office/powerpoint/2010/main" val="1039996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00527" y="24759"/>
            <a:ext cx="3721768" cy="745262"/>
          </a:xfrm>
        </p:spPr>
        <p:txBody>
          <a:bodyPr/>
          <a:lstStyle/>
          <a:p>
            <a:r>
              <a:rPr lang="en-US" dirty="0"/>
              <a:t>Total Eclipse </a:t>
            </a:r>
          </a:p>
        </p:txBody>
      </p:sp>
      <p:pic>
        <p:nvPicPr>
          <p:cNvPr id="2" name="Picture Placeholder 1" descr="The Sun’s Corona. The black disk of the Moon covers the Sun allowing the faint streamers and delicate tendrils of the corona to be seen."/>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18173" r="16872"/>
          <a:stretch/>
        </p:blipFill>
        <p:spPr>
          <a:xfrm>
            <a:off x="6472990" y="132348"/>
            <a:ext cx="5564418" cy="3729789"/>
          </a:xfrm>
        </p:spPr>
      </p:pic>
      <p:sp>
        <p:nvSpPr>
          <p:cNvPr id="7" name="Text Placeholder 6"/>
          <p:cNvSpPr>
            <a:spLocks noGrp="1"/>
          </p:cNvSpPr>
          <p:nvPr>
            <p:ph type="body" sz="quarter" idx="14"/>
          </p:nvPr>
        </p:nvSpPr>
        <p:spPr>
          <a:xfrm>
            <a:off x="6472990" y="3941613"/>
            <a:ext cx="5329989" cy="2784039"/>
          </a:xfrm>
        </p:spPr>
        <p:txBody>
          <a:bodyPr>
            <a:noAutofit/>
          </a:bodyPr>
          <a:lstStyle/>
          <a:p>
            <a:r>
              <a:rPr lang="en-US" b="1" dirty="0">
                <a:solidFill>
                  <a:srgbClr val="6CB255"/>
                </a:solidFill>
              </a:rPr>
              <a:t>The Sun’s Corona.</a:t>
            </a:r>
            <a:r>
              <a:rPr lang="en-US" dirty="0"/>
              <a:t> The corona (thin outer atmosphere) of the Sun is visible during a total solar eclipse. (It looks more extensive in photographs than it would to the unaided eye.) </a:t>
            </a:r>
            <a:r>
              <a:rPr lang="en-US" sz="1400" dirty="0"/>
              <a:t>(credit: modification of work by Lutfar Rahman Nirjhar)</a:t>
            </a:r>
          </a:p>
        </p:txBody>
      </p:sp>
      <p:sp>
        <p:nvSpPr>
          <p:cNvPr id="6" name="TextBox 5">
            <a:extLst>
              <a:ext uri="{FF2B5EF4-FFF2-40B4-BE49-F238E27FC236}">
                <a16:creationId xmlns:a16="http://schemas.microsoft.com/office/drawing/2014/main" id="{F5435FE5-992C-44A3-981C-1F0FC276E5F2}"/>
              </a:ext>
            </a:extLst>
          </p:cNvPr>
          <p:cNvSpPr txBox="1"/>
          <p:nvPr/>
        </p:nvSpPr>
        <p:spPr>
          <a:xfrm>
            <a:off x="80400" y="1006837"/>
            <a:ext cx="6200084" cy="5386090"/>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sz="2000" dirty="0"/>
              <a:t>About an hour after the eclipse begins, the Sun becomes completely hidden behind the Moon.</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In the few minutes immediately before this period of totality begins, the sky noticeably darkens, some flowers close up, and chickens may go to roost.</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As an eerie twilight suddenly descends during the day, other animals (and people) may get disoriented.</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During totality, the sky is dark enough that </a:t>
            </a:r>
            <a:r>
              <a:rPr lang="en-US" sz="2000" b="1" dirty="0"/>
              <a:t>planets and stars become visible in the sky</a:t>
            </a:r>
            <a:r>
              <a:rPr lang="en-US" sz="2000" dirty="0"/>
              <a:t>.</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While the total eclipse are safe to look at, if any part of the Sun is uncovered, you must protect your eyes with safe eclipse glasses.</a:t>
            </a:r>
          </a:p>
          <a:p>
            <a:pPr marL="285750" indent="-285750">
              <a:buClr>
                <a:srgbClr val="6CB255"/>
              </a:buClr>
              <a:buFont typeface="Wingdings" panose="05000000000000000000" pitchFamily="2" charset="2"/>
              <a:buChar char="§"/>
            </a:pPr>
            <a:endParaRPr lang="en-US" sz="2000" dirty="0"/>
          </a:p>
          <a:p>
            <a:pPr marL="285750" indent="-285750">
              <a:buClr>
                <a:srgbClr val="6CB255"/>
              </a:buClr>
              <a:buFont typeface="Wingdings" panose="05000000000000000000" pitchFamily="2" charset="2"/>
              <a:buChar char="§"/>
            </a:pPr>
            <a:r>
              <a:rPr lang="en-US" sz="2000" dirty="0"/>
              <a:t>Maximum Duration 10 – 12 Minutes</a:t>
            </a:r>
          </a:p>
        </p:txBody>
      </p:sp>
    </p:spTree>
    <p:extLst>
      <p:ext uri="{BB962C8B-B14F-4D97-AF65-F5344CB8AC3E}">
        <p14:creationId xmlns:p14="http://schemas.microsoft.com/office/powerpoint/2010/main" val="3932376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87805" y="0"/>
            <a:ext cx="2951747" cy="938463"/>
          </a:xfrm>
        </p:spPr>
        <p:txBody>
          <a:bodyPr>
            <a:normAutofit/>
          </a:bodyPr>
          <a:lstStyle/>
          <a:p>
            <a:r>
              <a:rPr lang="en-US" sz="2400" b="1" dirty="0">
                <a:solidFill>
                  <a:srgbClr val="6CB255"/>
                </a:solidFill>
              </a:rPr>
              <a:t>Geometry of a Lunar Eclipse</a:t>
            </a:r>
            <a:endParaRPr lang="en-US" dirty="0"/>
          </a:p>
        </p:txBody>
      </p:sp>
      <p:pic>
        <p:nvPicPr>
          <p:cNvPr id="2" name="Picture Placeholder 1" descr="Geometry of a Lunar Eclipse. The Sun is drawn at lower left and the Earth at upper right. Surrounding the Earth is a blue circle for the Moon’s orbit, with the Moon drawn at three positions along the circle. The Earth’s shadow is a dark grey cone extending from the night side of Earth toward the upper right, away from the Sun. At position “A”, to the right of Earth, the Moon has yet to enter Earth’s shadow and is seen as “Full moon (as seen from Earth)”. At position “B”, above and to the left of “A”, the Moon begins to enter Earth’s shadow – the eclipse has begun. At point “C”, above and to the left of “B”, the Moon has begun to leave Earth’s shadow."/>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383" r="494"/>
          <a:stretch/>
        </p:blipFill>
        <p:spPr>
          <a:xfrm>
            <a:off x="5082237" y="99704"/>
            <a:ext cx="6981425" cy="3049467"/>
          </a:xfrm>
        </p:spPr>
      </p:pic>
      <p:sp>
        <p:nvSpPr>
          <p:cNvPr id="7" name="Text Placeholder 6"/>
          <p:cNvSpPr>
            <a:spLocks noGrp="1"/>
          </p:cNvSpPr>
          <p:nvPr>
            <p:ph type="body" sz="quarter" idx="14"/>
          </p:nvPr>
        </p:nvSpPr>
        <p:spPr>
          <a:xfrm>
            <a:off x="5250679" y="3161202"/>
            <a:ext cx="6400800" cy="1512755"/>
          </a:xfrm>
        </p:spPr>
        <p:txBody>
          <a:bodyPr>
            <a:noAutofit/>
          </a:bodyPr>
          <a:lstStyle/>
          <a:p>
            <a:r>
              <a:rPr lang="en-US" dirty="0"/>
              <a:t>The Moon is shown moving through the different parts of Earth’s shadow during a total lunar eclipse. Note that the distance the Moon moves in its orbit during the eclipse has been exaggerated here for clarity.</a:t>
            </a:r>
          </a:p>
        </p:txBody>
      </p:sp>
      <p:sp>
        <p:nvSpPr>
          <p:cNvPr id="6" name="TextBox 5">
            <a:extLst>
              <a:ext uri="{FF2B5EF4-FFF2-40B4-BE49-F238E27FC236}">
                <a16:creationId xmlns:a16="http://schemas.microsoft.com/office/drawing/2014/main" id="{65CEA271-FCD5-4268-B123-FB82ED2175D9}"/>
              </a:ext>
            </a:extLst>
          </p:cNvPr>
          <p:cNvSpPr txBox="1"/>
          <p:nvPr/>
        </p:nvSpPr>
        <p:spPr>
          <a:xfrm>
            <a:off x="128336" y="1499175"/>
            <a:ext cx="4551947" cy="4031873"/>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sz="2000" dirty="0"/>
              <a:t>A </a:t>
            </a:r>
            <a:r>
              <a:rPr lang="en-US" sz="2000" b="1" dirty="0"/>
              <a:t>Lunar Eclipse </a:t>
            </a:r>
            <a:r>
              <a:rPr lang="en-US" sz="2000" dirty="0"/>
              <a:t>occurs when the Moon enters the shadow of Earth.</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Earth’s dark shadow is about 1.4 million kilometers long, so at the Moon’s distance (an average of 384,000 kilometers), it could cover about four full moons.</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sz="2000" dirty="0"/>
              <a:t>Unlike a solar eclipse, which is visible only in certain local areas on Earth, a lunar eclipse is visible to everyone who can see the Moon.</a:t>
            </a:r>
          </a:p>
          <a:p>
            <a:pPr marL="285750" indent="-285750">
              <a:buClr>
                <a:srgbClr val="6CB255"/>
              </a:buClr>
              <a:buFont typeface="Wingdings" panose="05000000000000000000" pitchFamily="2" charset="2"/>
              <a:buChar char="§"/>
            </a:pPr>
            <a:endParaRPr lang="en-US" sz="2000" dirty="0"/>
          </a:p>
        </p:txBody>
      </p:sp>
      <p:sp>
        <p:nvSpPr>
          <p:cNvPr id="8" name="TextBox 7">
            <a:extLst>
              <a:ext uri="{FF2B5EF4-FFF2-40B4-BE49-F238E27FC236}">
                <a16:creationId xmlns:a16="http://schemas.microsoft.com/office/drawing/2014/main" id="{2DEC96C5-35B6-4257-A716-DE677F946530}"/>
              </a:ext>
            </a:extLst>
          </p:cNvPr>
          <p:cNvSpPr txBox="1"/>
          <p:nvPr/>
        </p:nvSpPr>
        <p:spPr>
          <a:xfrm>
            <a:off x="128335" y="5197520"/>
            <a:ext cx="11674643"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For an eclipse where the Moon goes through the center of Earth’s shadow, each partial phase consumes at least 1 hour, and totality can last as long as 1 hour and 40 minutes.</a:t>
            </a:r>
          </a:p>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Since the lunar eclipse happens to a full moon, and a full moon is not dangerous to look at, everyone can look at the Moon during all the parts of the eclipse without worrying about safety.</a:t>
            </a:r>
          </a:p>
        </p:txBody>
      </p:sp>
    </p:spTree>
    <p:extLst>
      <p:ext uri="{BB962C8B-B14F-4D97-AF65-F5344CB8AC3E}">
        <p14:creationId xmlns:p14="http://schemas.microsoft.com/office/powerpoint/2010/main" val="4131713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32873" y="107572"/>
            <a:ext cx="5454449" cy="481975"/>
          </a:xfrm>
        </p:spPr>
        <p:txBody>
          <a:bodyPr>
            <a:normAutofit/>
          </a:bodyPr>
          <a:lstStyle/>
          <a:p>
            <a:r>
              <a:rPr lang="en-US" sz="2400" b="1" dirty="0">
                <a:solidFill>
                  <a:srgbClr val="6CB255"/>
                </a:solidFill>
              </a:rPr>
              <a:t>2017 Total Solar Eclipse</a:t>
            </a:r>
            <a:endParaRPr lang="en-US" dirty="0"/>
          </a:p>
        </p:txBody>
      </p:sp>
      <p:pic>
        <p:nvPicPr>
          <p:cNvPr id="2" name="Picture Placeholder 1" descr="OSC_Astro_04_07_2017.jpg"/>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1013" r="1175"/>
          <a:stretch/>
        </p:blipFill>
        <p:spPr>
          <a:xfrm>
            <a:off x="6978316" y="107573"/>
            <a:ext cx="5077325" cy="2757250"/>
          </a:xfrm>
        </p:spPr>
      </p:pic>
      <p:sp>
        <p:nvSpPr>
          <p:cNvPr id="7" name="Text Placeholder 6"/>
          <p:cNvSpPr>
            <a:spLocks noGrp="1"/>
          </p:cNvSpPr>
          <p:nvPr>
            <p:ph type="body" sz="quarter" idx="14"/>
          </p:nvPr>
        </p:nvSpPr>
        <p:spPr>
          <a:xfrm>
            <a:off x="7098632" y="2966485"/>
            <a:ext cx="4957008" cy="3121494"/>
          </a:xfrm>
        </p:spPr>
        <p:txBody>
          <a:bodyPr>
            <a:noAutofit/>
          </a:bodyPr>
          <a:lstStyle/>
          <a:p>
            <a:r>
              <a:rPr lang="en-US" dirty="0"/>
              <a:t>This map of the United States shows the path of the total solar eclipse of 2017. On August 21, 2017, the shadow will first cross onto the West Coast near Portland, Oregon, traversing the United States and exiting the East Coast in South Carolina approximately 90 minutes later, covering about 3000 miles in the process. (credit: modification of work by NASA)</a:t>
            </a:r>
          </a:p>
        </p:txBody>
      </p:sp>
      <p:pic>
        <p:nvPicPr>
          <p:cNvPr id="4" name="Picture 3" descr="A person and person standing on a sidewalk in front of a building&#10;&#10;Description automatically generated with low confidence">
            <a:extLst>
              <a:ext uri="{FF2B5EF4-FFF2-40B4-BE49-F238E27FC236}">
                <a16:creationId xmlns:a16="http://schemas.microsoft.com/office/drawing/2014/main" id="{8F414A87-BCAC-448E-9FBD-59B213DC210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2544" r="50000"/>
          <a:stretch/>
        </p:blipFill>
        <p:spPr>
          <a:xfrm>
            <a:off x="136360" y="2966485"/>
            <a:ext cx="2394284" cy="3783943"/>
          </a:xfrm>
          <a:prstGeom prst="rect">
            <a:avLst/>
          </a:prstGeom>
        </p:spPr>
      </p:pic>
      <p:pic>
        <p:nvPicPr>
          <p:cNvPr id="8" name="Picture 7" descr="A picture containing light, night sky&#10;&#10;Description automatically generated">
            <a:extLst>
              <a:ext uri="{FF2B5EF4-FFF2-40B4-BE49-F238E27FC236}">
                <a16:creationId xmlns:a16="http://schemas.microsoft.com/office/drawing/2014/main" id="{8FBB5D7E-DF99-4ADD-8352-4839093AAA6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14689" t="1" r="23801" b="30487"/>
          <a:stretch/>
        </p:blipFill>
        <p:spPr>
          <a:xfrm>
            <a:off x="136360" y="764111"/>
            <a:ext cx="2394284" cy="2148126"/>
          </a:xfrm>
          <a:prstGeom prst="rect">
            <a:avLst/>
          </a:prstGeom>
        </p:spPr>
      </p:pic>
      <p:sp>
        <p:nvSpPr>
          <p:cNvPr id="10" name="TextBox 9">
            <a:extLst>
              <a:ext uri="{FF2B5EF4-FFF2-40B4-BE49-F238E27FC236}">
                <a16:creationId xmlns:a16="http://schemas.microsoft.com/office/drawing/2014/main" id="{DAF3C58E-D162-4FF6-891C-52EF842A3055}"/>
              </a:ext>
            </a:extLst>
          </p:cNvPr>
          <p:cNvSpPr txBox="1"/>
          <p:nvPr/>
        </p:nvSpPr>
        <p:spPr>
          <a:xfrm>
            <a:off x="2878555" y="1515008"/>
            <a:ext cx="6093994" cy="1015663"/>
          </a:xfrm>
          <a:prstGeom prst="rect">
            <a:avLst/>
          </a:prstGeom>
          <a:noFill/>
        </p:spPr>
        <p:txBody>
          <a:bodyPr wrap="square">
            <a:spAutoFit/>
          </a:bodyPr>
          <a:lstStyle/>
          <a:p>
            <a:r>
              <a:rPr lang="en-US" sz="2000" dirty="0">
                <a:solidFill>
                  <a:srgbClr val="00B0F0"/>
                </a:solidFill>
              </a:rPr>
              <a:t>April 8, 2024</a:t>
            </a:r>
            <a:r>
              <a:rPr lang="en-US" sz="2000" dirty="0"/>
              <a:t>	</a:t>
            </a:r>
          </a:p>
          <a:p>
            <a:r>
              <a:rPr lang="en-US" sz="2000" dirty="0"/>
              <a:t>Total Solar Eclipse	</a:t>
            </a:r>
          </a:p>
          <a:p>
            <a:r>
              <a:rPr lang="en-US" sz="2000" dirty="0"/>
              <a:t>N Mexico, U.S. (TX to ME)</a:t>
            </a:r>
          </a:p>
        </p:txBody>
      </p:sp>
      <p:sp>
        <p:nvSpPr>
          <p:cNvPr id="12" name="TextBox 11">
            <a:extLst>
              <a:ext uri="{FF2B5EF4-FFF2-40B4-BE49-F238E27FC236}">
                <a16:creationId xmlns:a16="http://schemas.microsoft.com/office/drawing/2014/main" id="{60CEE978-2C8A-4723-B04A-EC4CB1BF4186}"/>
              </a:ext>
            </a:extLst>
          </p:cNvPr>
          <p:cNvSpPr txBox="1"/>
          <p:nvPr/>
        </p:nvSpPr>
        <p:spPr>
          <a:xfrm>
            <a:off x="2878555" y="2918251"/>
            <a:ext cx="4051635" cy="1323439"/>
          </a:xfrm>
          <a:prstGeom prst="rect">
            <a:avLst/>
          </a:prstGeom>
          <a:noFill/>
        </p:spPr>
        <p:txBody>
          <a:bodyPr wrap="square">
            <a:spAutoFit/>
          </a:bodyPr>
          <a:lstStyle/>
          <a:p>
            <a:r>
              <a:rPr lang="pt-BR" sz="2000" dirty="0">
                <a:solidFill>
                  <a:srgbClr val="00B0F0"/>
                </a:solidFill>
              </a:rPr>
              <a:t>May 16, 2022</a:t>
            </a:r>
          </a:p>
          <a:p>
            <a:r>
              <a:rPr lang="pt-BR" sz="2000" dirty="0"/>
              <a:t>Total Lunar Eclipse	</a:t>
            </a:r>
          </a:p>
          <a:p>
            <a:r>
              <a:rPr lang="pt-BR" sz="2000" dirty="0"/>
              <a:t>N America, S America, Europe, Africa</a:t>
            </a:r>
            <a:endParaRPr lang="en-US" sz="2000" dirty="0"/>
          </a:p>
        </p:txBody>
      </p:sp>
    </p:spTree>
    <p:extLst>
      <p:ext uri="{BB962C8B-B14F-4D97-AF65-F5344CB8AC3E}">
        <p14:creationId xmlns:p14="http://schemas.microsoft.com/office/powerpoint/2010/main" val="1270515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B480-6ACA-4F72-A78D-9F5E02352AE8}"/>
              </a:ext>
            </a:extLst>
          </p:cNvPr>
          <p:cNvSpPr>
            <a:spLocks noGrp="1"/>
          </p:cNvSpPr>
          <p:nvPr>
            <p:ph type="title"/>
          </p:nvPr>
        </p:nvSpPr>
        <p:spPr>
          <a:xfrm>
            <a:off x="2431114" y="0"/>
            <a:ext cx="10750549" cy="659535"/>
          </a:xfrm>
        </p:spPr>
        <p:txBody>
          <a:bodyPr/>
          <a:lstStyle/>
          <a:p>
            <a:r>
              <a:rPr lang="en-US" dirty="0"/>
              <a:t>2017 Total Solar and 2018 Lunar Eclipse</a:t>
            </a:r>
          </a:p>
        </p:txBody>
      </p:sp>
      <p:sp>
        <p:nvSpPr>
          <p:cNvPr id="4" name="Text Placeholder 3">
            <a:extLst>
              <a:ext uri="{FF2B5EF4-FFF2-40B4-BE49-F238E27FC236}">
                <a16:creationId xmlns:a16="http://schemas.microsoft.com/office/drawing/2014/main" id="{E576E4AE-ED48-46A6-A23A-667EEBFE4DED}"/>
              </a:ext>
            </a:extLst>
          </p:cNvPr>
          <p:cNvSpPr>
            <a:spLocks noGrp="1"/>
          </p:cNvSpPr>
          <p:nvPr>
            <p:ph type="body" sz="quarter" idx="14"/>
          </p:nvPr>
        </p:nvSpPr>
        <p:spPr>
          <a:xfrm>
            <a:off x="1291552" y="4716075"/>
            <a:ext cx="9926556" cy="2031234"/>
          </a:xfrm>
        </p:spPr>
        <p:txBody>
          <a:bodyPr>
            <a:normAutofit fontScale="92500" lnSpcReduction="20000"/>
          </a:bodyPr>
          <a:lstStyle/>
          <a:p>
            <a:pPr marL="342900" indent="-342900">
              <a:buAutoNum type="alphaLcParenBoth"/>
            </a:pPr>
            <a:r>
              <a:rPr lang="en-US" sz="1800" dirty="0"/>
              <a:t>The eclipsed Sun August 21, 2017, showing remarkable detail in the Sun’s outer atmosphere. This is a composite of short, medium, and long exposures, as no single exposure can capture the huge range of brightness the Sun exhibits. </a:t>
            </a:r>
          </a:p>
          <a:p>
            <a:pPr marL="342900" indent="-342900">
              <a:buAutoNum type="alphaLcParenBoth"/>
            </a:pPr>
            <a:r>
              <a:rPr lang="en-US" sz="1800" dirty="0"/>
              <a:t>A total eclipse of the Moon seen over California on January 31, 2018. The Moon moves slowly into the Earth’s shadow, looks red when the eclipse is total and red sunlight refracts through the Earth’s atmosphere, and then slowly moves out of the shadow. (credit a: modification of work by Rick Fienberg, American Astronomical </a:t>
            </a:r>
            <a:r>
              <a:rPr lang="en-US" sz="1800" dirty="0" err="1"/>
              <a:t>Socity</a:t>
            </a:r>
            <a:r>
              <a:rPr lang="en-US" sz="1800" dirty="0"/>
              <a:t>/</a:t>
            </a:r>
            <a:r>
              <a:rPr lang="en-US" sz="1800" dirty="0" err="1"/>
              <a:t>TravelQuest</a:t>
            </a:r>
            <a:r>
              <a:rPr lang="en-US" sz="1800" dirty="0"/>
              <a:t> International; credit b: modification of work by Brian Day.)</a:t>
            </a:r>
          </a:p>
        </p:txBody>
      </p:sp>
      <p:pic>
        <p:nvPicPr>
          <p:cNvPr id="5" name="Picture 4">
            <a:extLst>
              <a:ext uri="{FF2B5EF4-FFF2-40B4-BE49-F238E27FC236}">
                <a16:creationId xmlns:a16="http://schemas.microsoft.com/office/drawing/2014/main" id="{384E45D3-D0A2-44DF-A29D-E8E8CB9BF91C}"/>
              </a:ext>
            </a:extLst>
          </p:cNvPr>
          <p:cNvPicPr>
            <a:picLocks noChangeAspect="1"/>
          </p:cNvPicPr>
          <p:nvPr/>
        </p:nvPicPr>
        <p:blipFill>
          <a:blip r:embed="rId2"/>
          <a:stretch>
            <a:fillRect/>
          </a:stretch>
        </p:blipFill>
        <p:spPr>
          <a:xfrm>
            <a:off x="682685" y="907793"/>
            <a:ext cx="10826629" cy="3705113"/>
          </a:xfrm>
          <a:prstGeom prst="rect">
            <a:avLst/>
          </a:prstGeom>
        </p:spPr>
      </p:pic>
    </p:spTree>
    <p:extLst>
      <p:ext uri="{BB962C8B-B14F-4D97-AF65-F5344CB8AC3E}">
        <p14:creationId xmlns:p14="http://schemas.microsoft.com/office/powerpoint/2010/main" val="3603263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NASA | Understanding Lunar Eclipses">
            <a:hlinkClick r:id="" action="ppaction://media"/>
            <a:extLst>
              <a:ext uri="{FF2B5EF4-FFF2-40B4-BE49-F238E27FC236}">
                <a16:creationId xmlns:a16="http://schemas.microsoft.com/office/drawing/2014/main" id="{1ACCACE3-439E-4CE0-8053-BEA1F3789F9A}"/>
              </a:ext>
            </a:extLst>
          </p:cNvPr>
          <p:cNvPicPr>
            <a:picLocks noRot="1" noChangeAspect="1"/>
          </p:cNvPicPr>
          <p:nvPr>
            <a:videoFile r:link="rId1"/>
          </p:nvPr>
        </p:nvPicPr>
        <p:blipFill>
          <a:blip r:embed="rId3"/>
          <a:stretch>
            <a:fillRect/>
          </a:stretch>
        </p:blipFill>
        <p:spPr>
          <a:xfrm>
            <a:off x="125128" y="55457"/>
            <a:ext cx="11896826" cy="6721707"/>
          </a:xfrm>
          <a:prstGeom prst="rect">
            <a:avLst/>
          </a:prstGeom>
        </p:spPr>
      </p:pic>
    </p:spTree>
    <p:extLst>
      <p:ext uri="{BB962C8B-B14F-4D97-AF65-F5344CB8AC3E}">
        <p14:creationId xmlns:p14="http://schemas.microsoft.com/office/powerpoint/2010/main" val="425080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End of the chapter</a:t>
            </a:r>
          </a:p>
        </p:txBody>
      </p:sp>
      <p:sp>
        <p:nvSpPr>
          <p:cNvPr id="14" name="Text Placeholder 13"/>
          <p:cNvSpPr>
            <a:spLocks noGrp="1"/>
          </p:cNvSpPr>
          <p:nvPr>
            <p:ph type="body" sz="quarter" idx="14"/>
          </p:nvPr>
        </p:nvSpPr>
        <p:spPr>
          <a:xfrm>
            <a:off x="1981200" y="1107618"/>
            <a:ext cx="8062912" cy="5256973"/>
          </a:xfrm>
        </p:spPr>
        <p:txBody>
          <a:bodyPr anchor="ctr">
            <a:noAutofit/>
          </a:bodyPr>
          <a:lstStyle/>
          <a:p>
            <a:pPr algn="ctr"/>
            <a:r>
              <a:rPr lang="en-US" sz="1600" dirty="0"/>
              <a:t>This </a:t>
            </a:r>
            <a:r>
              <a:rPr lang="en-US" sz="1600" dirty="0" err="1"/>
              <a:t>OpenStax</a:t>
            </a:r>
            <a:r>
              <a:rPr lang="en-US" sz="1600" dirty="0"/>
              <a:t> ancillary resource is © Rice University under a CC-BY 4.0 International license; it may be reproduced or modified but must be attributed to </a:t>
            </a:r>
            <a:r>
              <a:rPr lang="en-US" sz="1600" dirty="0" err="1"/>
              <a:t>OpenStax</a:t>
            </a:r>
            <a:r>
              <a:rPr lang="en-US" sz="1600" dirty="0"/>
              <a:t>, Rice University and any changes must be noted.</a:t>
            </a:r>
          </a:p>
        </p:txBody>
      </p:sp>
    </p:spTree>
    <p:extLst>
      <p:ext uri="{BB962C8B-B14F-4D97-AF65-F5344CB8AC3E}">
        <p14:creationId xmlns:p14="http://schemas.microsoft.com/office/powerpoint/2010/main" val="386301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507793" y="79341"/>
            <a:ext cx="3296575" cy="659535"/>
          </a:xfrm>
        </p:spPr>
        <p:txBody>
          <a:bodyPr>
            <a:normAutofit/>
          </a:bodyPr>
          <a:lstStyle/>
          <a:p>
            <a:r>
              <a:rPr lang="en-US" sz="2400" b="1" dirty="0">
                <a:solidFill>
                  <a:srgbClr val="6CB255"/>
                </a:solidFill>
              </a:rPr>
              <a:t>Earth and Sky</a:t>
            </a:r>
          </a:p>
        </p:txBody>
      </p:sp>
      <p:sp>
        <p:nvSpPr>
          <p:cNvPr id="7" name="Text Placeholder 6"/>
          <p:cNvSpPr>
            <a:spLocks noGrp="1"/>
          </p:cNvSpPr>
          <p:nvPr>
            <p:ph type="body" sz="quarter" idx="14"/>
          </p:nvPr>
        </p:nvSpPr>
        <p:spPr>
          <a:xfrm>
            <a:off x="7325330" y="4015100"/>
            <a:ext cx="4754220" cy="2501109"/>
          </a:xfrm>
        </p:spPr>
        <p:txBody>
          <a:bodyPr>
            <a:noAutofit/>
          </a:bodyPr>
          <a:lstStyle/>
          <a:p>
            <a:r>
              <a:rPr lang="en-US" sz="1800" b="1" dirty="0">
                <a:solidFill>
                  <a:srgbClr val="6CB255"/>
                </a:solidFill>
              </a:rPr>
              <a:t>Latitude and Longitude of Washington DC</a:t>
            </a:r>
            <a:r>
              <a:rPr lang="en-US" sz="1800" dirty="0"/>
              <a:t> </a:t>
            </a:r>
            <a:r>
              <a:rPr lang="en-US" dirty="0"/>
              <a:t>We use latitude and longitude to find cities on a globe. Latitude is the number of degrees north or south of the equator, and longitude is the number of degrees east or west of the Prime Meridian. </a:t>
            </a:r>
            <a:r>
              <a:rPr lang="pt-BR" dirty="0"/>
              <a:t>Washington, DC’s coordinates are 38</a:t>
            </a:r>
            <a:r>
              <a:rPr lang="pt-BR" dirty="0">
                <a:latin typeface="Cambria Math"/>
                <a:cs typeface="Cambria Math"/>
              </a:rPr>
              <a:t>°</a:t>
            </a:r>
            <a:r>
              <a:rPr lang="pt-BR" dirty="0"/>
              <a:t> N and 77</a:t>
            </a:r>
            <a:r>
              <a:rPr lang="pt-BR" dirty="0">
                <a:latin typeface="Cambria Math"/>
                <a:cs typeface="Cambria Math"/>
              </a:rPr>
              <a:t>°</a:t>
            </a:r>
            <a:r>
              <a:rPr lang="pt-BR" dirty="0"/>
              <a:t> W.</a:t>
            </a:r>
            <a:endParaRPr lang="en-US" dirty="0"/>
          </a:p>
        </p:txBody>
      </p:sp>
      <p:pic>
        <p:nvPicPr>
          <p:cNvPr id="4" name="Picture 3" descr="On this illustration of the Earth, roughly centered on the North Atlantic, lines of latitude and longitude are drawn in white. The lines of longitude are parallel with the equator, which is indicated with an arrow at lower right. The “Prime Meridian of longitude” is indicated with an arrow at upper right. A grey arrow, labeled “Latitude”, is drawn northward from the equator in South America to intersect with a grey arrow, labeled “Longitude”, that is drawn westward from the prime meridian. At the intersection of these arrows, “Washington D.C.” is labeled."/>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25330" y="79341"/>
            <a:ext cx="4754220" cy="3817478"/>
          </a:xfrm>
          <a:prstGeom prst="rect">
            <a:avLst/>
          </a:prstGeom>
        </p:spPr>
      </p:pic>
      <p:sp>
        <p:nvSpPr>
          <p:cNvPr id="9" name="TextBox 8">
            <a:extLst>
              <a:ext uri="{FF2B5EF4-FFF2-40B4-BE49-F238E27FC236}">
                <a16:creationId xmlns:a16="http://schemas.microsoft.com/office/drawing/2014/main" id="{2BA7557C-871A-4B9F-8D86-46A295BB3D11}"/>
              </a:ext>
            </a:extLst>
          </p:cNvPr>
          <p:cNvSpPr txBox="1"/>
          <p:nvPr/>
        </p:nvSpPr>
        <p:spPr>
          <a:xfrm>
            <a:off x="261890" y="818628"/>
            <a:ext cx="6866879" cy="5816977"/>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In order to uniquely and simply identify the location on Earth, we divide the surface of Earth into a grid, and each location on that grid can easily be found using its </a:t>
            </a:r>
            <a:r>
              <a:rPr lang="en-US" sz="2000" b="1" dirty="0"/>
              <a:t>latitude</a:t>
            </a:r>
            <a:r>
              <a:rPr lang="en-US" sz="2000" dirty="0"/>
              <a:t> and </a:t>
            </a:r>
            <a:r>
              <a:rPr lang="en-US" sz="2000" b="1" dirty="0"/>
              <a:t>longitude</a:t>
            </a:r>
            <a:r>
              <a:rPr lang="en-US" sz="2000" dirty="0"/>
              <a:t> coordinate.</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Astronomers have a similar system for objects on the sky. Learning about these can help us understand the apparent motion of objects in the sky from various places on Earth.</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Earth’s axis of rotation defines the locations of its North and South Poles and of its equator, halfway between. Two other directions are also defined by Earth’s motions: east is the direction toward which Earth rotates, and west is its opposite.</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A </a:t>
            </a:r>
            <a:r>
              <a:rPr lang="en-US" sz="2000" b="1" dirty="0"/>
              <a:t>great circle </a:t>
            </a:r>
            <a:r>
              <a:rPr lang="en-US" sz="2000" dirty="0"/>
              <a:t>is any circle on the surface of a sphere whose center is at the center of the sphere (</a:t>
            </a:r>
            <a:r>
              <a:rPr lang="en-US" sz="2000" b="1" dirty="0"/>
              <a:t>Equator</a:t>
            </a:r>
            <a:r>
              <a:rPr lang="en-US" sz="2000" dirty="0"/>
              <a:t>).</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Great circles that pass through both the North and South Poles are called </a:t>
            </a:r>
            <a:r>
              <a:rPr lang="en-US" sz="2000" b="1" dirty="0"/>
              <a:t>Meridian.</a:t>
            </a:r>
          </a:p>
        </p:txBody>
      </p:sp>
    </p:spTree>
    <p:extLst>
      <p:ext uri="{BB962C8B-B14F-4D97-AF65-F5344CB8AC3E}">
        <p14:creationId xmlns:p14="http://schemas.microsoft.com/office/powerpoint/2010/main" val="982125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507793" y="79342"/>
            <a:ext cx="3296575" cy="550974"/>
          </a:xfrm>
        </p:spPr>
        <p:txBody>
          <a:bodyPr>
            <a:normAutofit/>
          </a:bodyPr>
          <a:lstStyle/>
          <a:p>
            <a:r>
              <a:rPr lang="en-US" sz="2400" b="1" dirty="0">
                <a:solidFill>
                  <a:schemeClr val="bg1">
                    <a:lumMod val="75000"/>
                  </a:schemeClr>
                </a:solidFill>
              </a:rPr>
              <a:t>Earth and Sky</a:t>
            </a:r>
          </a:p>
        </p:txBody>
      </p:sp>
      <p:sp>
        <p:nvSpPr>
          <p:cNvPr id="7" name="Text Placeholder 6"/>
          <p:cNvSpPr>
            <a:spLocks noGrp="1"/>
          </p:cNvSpPr>
          <p:nvPr>
            <p:ph type="body" sz="quarter" idx="14"/>
          </p:nvPr>
        </p:nvSpPr>
        <p:spPr>
          <a:xfrm>
            <a:off x="7346846" y="3966273"/>
            <a:ext cx="4773229" cy="2399015"/>
          </a:xfrm>
        </p:spPr>
        <p:txBody>
          <a:bodyPr>
            <a:noAutofit/>
          </a:bodyPr>
          <a:lstStyle/>
          <a:p>
            <a:r>
              <a:rPr lang="en-US" sz="1800" b="1" dirty="0">
                <a:solidFill>
                  <a:srgbClr val="6CB255"/>
                </a:solidFill>
              </a:rPr>
              <a:t>Latitude and Longitude of Washington DC</a:t>
            </a:r>
            <a:r>
              <a:rPr lang="en-US" sz="1800" dirty="0"/>
              <a:t> </a:t>
            </a:r>
            <a:r>
              <a:rPr lang="en-US" dirty="0"/>
              <a:t>We use latitude and longitude to find cities like Washington, DC, on a globe. Latitude is the number of degrees north or south of the equator, and longitude is the number of degrees east or west of the Prime Meridian. </a:t>
            </a:r>
            <a:r>
              <a:rPr lang="pt-BR" dirty="0"/>
              <a:t>Washington, DC’s coordinates are 38</a:t>
            </a:r>
            <a:r>
              <a:rPr lang="pt-BR" dirty="0">
                <a:latin typeface="Cambria Math"/>
                <a:cs typeface="Cambria Math"/>
              </a:rPr>
              <a:t>°</a:t>
            </a:r>
            <a:r>
              <a:rPr lang="pt-BR" dirty="0"/>
              <a:t> N and 77</a:t>
            </a:r>
            <a:r>
              <a:rPr lang="pt-BR" dirty="0">
                <a:latin typeface="Cambria Math"/>
                <a:cs typeface="Cambria Math"/>
              </a:rPr>
              <a:t>°</a:t>
            </a:r>
            <a:r>
              <a:rPr lang="pt-BR" dirty="0"/>
              <a:t> W.</a:t>
            </a:r>
            <a:endParaRPr lang="en-US" dirty="0"/>
          </a:p>
        </p:txBody>
      </p:sp>
      <p:pic>
        <p:nvPicPr>
          <p:cNvPr id="4" name="Picture 3" descr="On this illustration of the Earth, roughly centered on the North Atlantic, lines of latitude and longitude are drawn in white. The lines of longitude are parallel with the equator, which is indicated with an arrow at lower right. The “Prime Meridian of longitude” is indicated with an arrow at upper right. A grey arrow, labeled “Latitude”, is drawn northward from the equator in South America to intersect with a grey arrow, labeled “Longitude”, that is drawn westward from the prime meridian. At the intersection of these arrows, “Washington D.C.” is labeled."/>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46846" y="79341"/>
            <a:ext cx="4732704" cy="3800201"/>
          </a:xfrm>
          <a:prstGeom prst="rect">
            <a:avLst/>
          </a:prstGeom>
        </p:spPr>
      </p:pic>
      <p:sp>
        <p:nvSpPr>
          <p:cNvPr id="9" name="TextBox 8">
            <a:extLst>
              <a:ext uri="{FF2B5EF4-FFF2-40B4-BE49-F238E27FC236}">
                <a16:creationId xmlns:a16="http://schemas.microsoft.com/office/drawing/2014/main" id="{2BA7557C-871A-4B9F-8D86-46A295BB3D11}"/>
              </a:ext>
            </a:extLst>
          </p:cNvPr>
          <p:cNvSpPr txBox="1"/>
          <p:nvPr/>
        </p:nvSpPr>
        <p:spPr>
          <a:xfrm>
            <a:off x="261890" y="818628"/>
            <a:ext cx="6875757" cy="5632311"/>
          </a:xfrm>
          <a:prstGeom prst="rect">
            <a:avLst/>
          </a:prstGeom>
          <a:noFill/>
        </p:spPr>
        <p:txBody>
          <a:bodyPr wrap="square">
            <a:spAutoFit/>
          </a:bodyPr>
          <a:lstStyle/>
          <a:p>
            <a:r>
              <a:rPr lang="en-US" sz="2000" dirty="0"/>
              <a:t>Any point on the surface of Earth has a meridian passing through it.</a:t>
            </a:r>
          </a:p>
          <a:p>
            <a:endParaRPr lang="en-US" sz="2000" dirty="0"/>
          </a:p>
          <a:p>
            <a:r>
              <a:rPr lang="en-US" sz="2000" dirty="0"/>
              <a:t>The meridian specifies the east-west location, or longitude, of the place. By international agreement (and it took many meetings for the world’s countries to agree, 1884 AD), </a:t>
            </a:r>
            <a:r>
              <a:rPr lang="en-US" sz="2000" b="1" dirty="0"/>
              <a:t>longitude</a:t>
            </a:r>
            <a:r>
              <a:rPr lang="en-US" sz="2000" dirty="0"/>
              <a:t> is defined as the number of degrees of arc along the equator between your meridian and the one passing through Greenwich, England, which has been designated as the Prime Meridian.</a:t>
            </a:r>
          </a:p>
          <a:p>
            <a:endParaRPr lang="en-US" sz="2000" dirty="0"/>
          </a:p>
          <a:p>
            <a:r>
              <a:rPr lang="en-US" sz="2000" dirty="0"/>
              <a:t>The longitude of the Prime Meridian is defined as 0°.</a:t>
            </a:r>
          </a:p>
          <a:p>
            <a:endParaRPr lang="en-US" sz="2000" dirty="0"/>
          </a:p>
          <a:p>
            <a:r>
              <a:rPr lang="en-US" sz="2000" dirty="0"/>
              <a:t>Longitudes are measured either to the east or to the west of the Greenwich meridian from 0° to 180°.</a:t>
            </a:r>
          </a:p>
          <a:p>
            <a:endParaRPr lang="en-US" sz="2000" dirty="0"/>
          </a:p>
          <a:p>
            <a:r>
              <a:rPr lang="en-US" sz="2000" dirty="0"/>
              <a:t>Latitudes are measured either north or south of the equator from 0° to 90° (The latitude of the equator is 0°).</a:t>
            </a:r>
          </a:p>
        </p:txBody>
      </p:sp>
    </p:spTree>
    <p:extLst>
      <p:ext uri="{BB962C8B-B14F-4D97-AF65-F5344CB8AC3E}">
        <p14:creationId xmlns:p14="http://schemas.microsoft.com/office/powerpoint/2010/main" val="383092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Royal Greenwich Observatory in England. Two images of tourists walking on and near the prime meridian marker in Englan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995" b="-1995"/>
          <a:stretch>
            <a:fillRect/>
          </a:stretch>
        </p:blipFill>
        <p:spPr>
          <a:xfrm>
            <a:off x="1997320" y="173929"/>
            <a:ext cx="8584863" cy="3767677"/>
          </a:xfrm>
        </p:spPr>
      </p:pic>
      <p:sp>
        <p:nvSpPr>
          <p:cNvPr id="7" name="Text Placeholder 6"/>
          <p:cNvSpPr>
            <a:spLocks noGrp="1"/>
          </p:cNvSpPr>
          <p:nvPr>
            <p:ph type="body" sz="quarter" idx="14"/>
          </p:nvPr>
        </p:nvSpPr>
        <p:spPr>
          <a:xfrm>
            <a:off x="1220679" y="4027234"/>
            <a:ext cx="10124983" cy="2311421"/>
          </a:xfrm>
        </p:spPr>
        <p:txBody>
          <a:bodyPr>
            <a:noAutofit/>
          </a:bodyPr>
          <a:lstStyle/>
          <a:p>
            <a:r>
              <a:rPr lang="en-US" sz="2400" b="1" dirty="0">
                <a:solidFill>
                  <a:srgbClr val="6CB255"/>
                </a:solidFill>
              </a:rPr>
              <a:t>Royal Observatory in Greenwich, England.</a:t>
            </a:r>
            <a:r>
              <a:rPr lang="en-US" sz="2400" dirty="0"/>
              <a:t> At the internationally agreed-upon zero point of longitude at the Royal Observatory Greenwich, tourists can stand and straddle the exact line where longitude “begins.” </a:t>
            </a:r>
            <a:r>
              <a:rPr lang="en-US" sz="1050" dirty="0"/>
              <a:t>(credit left: modification of work by “pdbreen”/Flickr; credit right: modification of work by Ben Sutherland)</a:t>
            </a:r>
          </a:p>
        </p:txBody>
      </p:sp>
    </p:spTree>
    <p:extLst>
      <p:ext uri="{BB962C8B-B14F-4D97-AF65-F5344CB8AC3E}">
        <p14:creationId xmlns:p14="http://schemas.microsoft.com/office/powerpoint/2010/main" val="1430814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86179" y="1230769"/>
            <a:ext cx="6573913" cy="5320952"/>
          </a:xfrm>
        </p:spPr>
        <p:txBody>
          <a:bodyPr>
            <a:noAutofit/>
          </a:bodyPr>
          <a:lstStyle/>
          <a:p>
            <a:pPr marL="342900" indent="-342900">
              <a:buFont typeface="Wingdings" panose="05000000000000000000" pitchFamily="2" charset="2"/>
              <a:buChar char="§"/>
            </a:pPr>
            <a:r>
              <a:rPr lang="en-US" dirty="0">
                <a:solidFill>
                  <a:schemeClr val="tx1"/>
                </a:solidFill>
              </a:rPr>
              <a:t>Positions in the sky are measured in a way that is very similar to the way we measure positions on the surface of Earth.</a:t>
            </a:r>
          </a:p>
          <a:p>
            <a:pPr marL="342900" indent="-342900">
              <a:buFont typeface="Wingdings" panose="05000000000000000000" pitchFamily="2" charset="2"/>
              <a:buChar char="§"/>
            </a:pPr>
            <a:r>
              <a:rPr lang="en-US" dirty="0">
                <a:solidFill>
                  <a:schemeClr val="tx1"/>
                </a:solidFill>
              </a:rPr>
              <a:t>Astronomers use coordinates called </a:t>
            </a:r>
            <a:r>
              <a:rPr lang="en-US" b="1" dirty="0">
                <a:solidFill>
                  <a:schemeClr val="tx1"/>
                </a:solidFill>
              </a:rPr>
              <a:t>Declination</a:t>
            </a:r>
            <a:r>
              <a:rPr lang="en-US" dirty="0">
                <a:solidFill>
                  <a:schemeClr val="tx1"/>
                </a:solidFill>
              </a:rPr>
              <a:t> and </a:t>
            </a:r>
            <a:r>
              <a:rPr lang="en-US" b="1" dirty="0">
                <a:solidFill>
                  <a:schemeClr val="tx1"/>
                </a:solidFill>
              </a:rPr>
              <a:t>Right</a:t>
            </a:r>
            <a:r>
              <a:rPr lang="en-US" dirty="0">
                <a:solidFill>
                  <a:schemeClr val="tx1"/>
                </a:solidFill>
              </a:rPr>
              <a:t> </a:t>
            </a:r>
            <a:r>
              <a:rPr lang="en-US" b="1" dirty="0">
                <a:solidFill>
                  <a:schemeClr val="tx1"/>
                </a:solidFill>
              </a:rPr>
              <a:t>Ascension</a:t>
            </a:r>
            <a:r>
              <a:rPr lang="en-US" dirty="0">
                <a:solidFill>
                  <a:schemeClr val="tx1"/>
                </a:solidFill>
              </a:rPr>
              <a:t>.</a:t>
            </a:r>
          </a:p>
          <a:p>
            <a:pPr marL="342900" indent="-342900">
              <a:buFont typeface="Wingdings" panose="05000000000000000000" pitchFamily="2" charset="2"/>
              <a:buChar char="§"/>
            </a:pPr>
            <a:r>
              <a:rPr lang="en-US" dirty="0">
                <a:solidFill>
                  <a:schemeClr val="tx1"/>
                </a:solidFill>
              </a:rPr>
              <a:t>Declination on the celestial sphere is measured from the celestial equator toward the north (positive) or south (negative). Polaris has a declination of almost +90°.</a:t>
            </a:r>
          </a:p>
          <a:p>
            <a:pPr marL="342900" indent="-342900">
              <a:buFont typeface="Wingdings" panose="05000000000000000000" pitchFamily="2" charset="2"/>
              <a:buChar char="§"/>
            </a:pPr>
            <a:r>
              <a:rPr lang="en-US" b="1" dirty="0">
                <a:solidFill>
                  <a:schemeClr val="tx1"/>
                </a:solidFill>
              </a:rPr>
              <a:t>Vernal Equinox</a:t>
            </a:r>
            <a:r>
              <a:rPr lang="en-US" dirty="0">
                <a:solidFill>
                  <a:schemeClr val="tx1"/>
                </a:solidFill>
              </a:rPr>
              <a:t>, a point in the sky where the ecliptic (the Sun’s path) crosses the celestial equator.</a:t>
            </a:r>
          </a:p>
          <a:p>
            <a:pPr marL="342900" indent="-342900">
              <a:buFont typeface="Wingdings" panose="05000000000000000000" pitchFamily="2" charset="2"/>
              <a:buChar char="§"/>
            </a:pPr>
            <a:r>
              <a:rPr lang="en-US" dirty="0">
                <a:solidFill>
                  <a:schemeClr val="tx1"/>
                </a:solidFill>
              </a:rPr>
              <a:t>Right ascension (RA) is measured from Vernal Equinox in the units of degrees or hours.</a:t>
            </a:r>
          </a:p>
          <a:p>
            <a:pPr marL="342900" indent="-342900">
              <a:buFont typeface="Wingdings" panose="05000000000000000000" pitchFamily="2" charset="2"/>
              <a:buChar char="§"/>
            </a:pPr>
            <a:r>
              <a:rPr lang="en-US" dirty="0">
                <a:solidFill>
                  <a:schemeClr val="tx1"/>
                </a:solidFill>
              </a:rPr>
              <a:t>Since it takes 24 hours to complete a rotation, 1 hour is equal to 15° arc. (24 hours = 360°)</a:t>
            </a:r>
          </a:p>
        </p:txBody>
      </p:sp>
      <p:sp>
        <p:nvSpPr>
          <p:cNvPr id="6" name="Title 4">
            <a:extLst>
              <a:ext uri="{FF2B5EF4-FFF2-40B4-BE49-F238E27FC236}">
                <a16:creationId xmlns:a16="http://schemas.microsoft.com/office/drawing/2014/main" id="{8594C384-CAC7-4746-96FA-409558A9B64B}"/>
              </a:ext>
            </a:extLst>
          </p:cNvPr>
          <p:cNvSpPr>
            <a:spLocks noGrp="1"/>
          </p:cNvSpPr>
          <p:nvPr>
            <p:ph type="title"/>
          </p:nvPr>
        </p:nvSpPr>
        <p:spPr>
          <a:xfrm>
            <a:off x="516670" y="58265"/>
            <a:ext cx="10314087" cy="1008175"/>
          </a:xfrm>
        </p:spPr>
        <p:txBody>
          <a:bodyPr>
            <a:normAutofit/>
          </a:bodyPr>
          <a:lstStyle/>
          <a:p>
            <a:r>
              <a:rPr lang="en-US" sz="2400" b="1" dirty="0">
                <a:solidFill>
                  <a:schemeClr val="bg1">
                    <a:lumMod val="75000"/>
                  </a:schemeClr>
                </a:solidFill>
              </a:rPr>
              <a:t>Earth and Sky    </a:t>
            </a:r>
            <a:br>
              <a:rPr lang="en-US" sz="2400" b="1" dirty="0">
                <a:solidFill>
                  <a:schemeClr val="bg1">
                    <a:lumMod val="75000"/>
                  </a:schemeClr>
                </a:solidFill>
              </a:rPr>
            </a:br>
            <a:r>
              <a:rPr lang="en-US" sz="2400" b="1" dirty="0"/>
              <a:t>Locating Places in the Sky</a:t>
            </a:r>
          </a:p>
        </p:txBody>
      </p:sp>
      <p:pic>
        <p:nvPicPr>
          <p:cNvPr id="2" name="Picture 1">
            <a:extLst>
              <a:ext uri="{FF2B5EF4-FFF2-40B4-BE49-F238E27FC236}">
                <a16:creationId xmlns:a16="http://schemas.microsoft.com/office/drawing/2014/main" id="{4B077B6B-6634-46B3-A4D6-B4D37ACD51C7}"/>
              </a:ext>
            </a:extLst>
          </p:cNvPr>
          <p:cNvPicPr>
            <a:picLocks noChangeAspect="1"/>
          </p:cNvPicPr>
          <p:nvPr/>
        </p:nvPicPr>
        <p:blipFill>
          <a:blip r:embed="rId2"/>
          <a:stretch>
            <a:fillRect/>
          </a:stretch>
        </p:blipFill>
        <p:spPr>
          <a:xfrm>
            <a:off x="7102136" y="44688"/>
            <a:ext cx="4965484" cy="5015640"/>
          </a:xfrm>
          <a:prstGeom prst="rect">
            <a:avLst/>
          </a:prstGeom>
        </p:spPr>
      </p:pic>
      <p:sp>
        <p:nvSpPr>
          <p:cNvPr id="8" name="TextBox 7">
            <a:extLst>
              <a:ext uri="{FF2B5EF4-FFF2-40B4-BE49-F238E27FC236}">
                <a16:creationId xmlns:a16="http://schemas.microsoft.com/office/drawing/2014/main" id="{8EAD96FD-DC3F-49DA-82BB-B4F07359F1A8}"/>
              </a:ext>
            </a:extLst>
          </p:cNvPr>
          <p:cNvSpPr txBox="1"/>
          <p:nvPr/>
        </p:nvSpPr>
        <p:spPr>
          <a:xfrm>
            <a:off x="7344006" y="5073905"/>
            <a:ext cx="4481743" cy="646331"/>
          </a:xfrm>
          <a:prstGeom prst="rect">
            <a:avLst/>
          </a:prstGeom>
          <a:noFill/>
        </p:spPr>
        <p:txBody>
          <a:bodyPr wrap="square">
            <a:spAutoFit/>
          </a:bodyPr>
          <a:lstStyle/>
          <a:p>
            <a:r>
              <a:rPr lang="en-US" dirty="0"/>
              <a:t>Right Ascension and Declination as seen from outside the celestial sphere</a:t>
            </a:r>
          </a:p>
        </p:txBody>
      </p:sp>
    </p:spTree>
    <p:extLst>
      <p:ext uri="{BB962C8B-B14F-4D97-AF65-F5344CB8AC3E}">
        <p14:creationId xmlns:p14="http://schemas.microsoft.com/office/powerpoint/2010/main" val="2878113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09601" y="241327"/>
            <a:ext cx="2932590" cy="659535"/>
          </a:xfrm>
        </p:spPr>
        <p:txBody>
          <a:bodyPr/>
          <a:lstStyle/>
          <a:p>
            <a:r>
              <a:rPr lang="en-US" dirty="0"/>
              <a:t>The seasons</a:t>
            </a:r>
          </a:p>
        </p:txBody>
      </p:sp>
      <p:pic>
        <p:nvPicPr>
          <p:cNvPr id="2" name="Picture Placeholder 1" descr="Earth’s Seasons. This illustration shows the Earth at four positions along its orbit around the Sun, which is drawn in the center of the orbit indicated by circular arrows. At left, the Earth is shown at “Summer Solstice June 21”, and has its northern axis of rotation (tilted 23-degrees from vertical) pointing toward the Sun. At bottom center, the Earth is at “Autumnal Equinox September 21”, with the northern rotation axis pointing toward the right. At right, the Earth is shown at “Winter Solstice December 21”, with the northern axis of rotation pointing away from the Sun. Finally, at top, the Earth is shown at “Vernal Equinox March 21”, with the northern rotation axis pointing toward the right."/>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12469" r="9540"/>
          <a:stretch/>
        </p:blipFill>
        <p:spPr>
          <a:xfrm>
            <a:off x="5990792" y="109893"/>
            <a:ext cx="6090082" cy="3500071"/>
          </a:xfrm>
        </p:spPr>
      </p:pic>
      <p:sp>
        <p:nvSpPr>
          <p:cNvPr id="7" name="Text Placeholder 6"/>
          <p:cNvSpPr>
            <a:spLocks noGrp="1"/>
          </p:cNvSpPr>
          <p:nvPr>
            <p:ph type="body" sz="quarter" idx="14"/>
          </p:nvPr>
        </p:nvSpPr>
        <p:spPr>
          <a:xfrm>
            <a:off x="6096000" y="3643153"/>
            <a:ext cx="6096000" cy="715783"/>
          </a:xfrm>
        </p:spPr>
        <p:txBody>
          <a:bodyPr>
            <a:noAutofit/>
          </a:bodyPr>
          <a:lstStyle/>
          <a:p>
            <a:pPr algn="just"/>
            <a:r>
              <a:rPr lang="en-US" b="1" dirty="0">
                <a:solidFill>
                  <a:srgbClr val="6CB255"/>
                </a:solidFill>
              </a:rPr>
              <a:t>Seasons.</a:t>
            </a:r>
            <a:r>
              <a:rPr lang="en-US" dirty="0"/>
              <a:t> We see Earth at different seasons as it circles the Sun. </a:t>
            </a:r>
          </a:p>
        </p:txBody>
      </p:sp>
      <p:sp>
        <p:nvSpPr>
          <p:cNvPr id="9" name="TextBox 8">
            <a:extLst>
              <a:ext uri="{FF2B5EF4-FFF2-40B4-BE49-F238E27FC236}">
                <a16:creationId xmlns:a16="http://schemas.microsoft.com/office/drawing/2014/main" id="{657CD2C5-DE58-4D4F-B326-D3EBD52A4823}"/>
              </a:ext>
            </a:extLst>
          </p:cNvPr>
          <p:cNvSpPr txBox="1"/>
          <p:nvPr/>
        </p:nvSpPr>
        <p:spPr>
          <a:xfrm>
            <a:off x="301842" y="1017104"/>
            <a:ext cx="5468643" cy="5570756"/>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Although Earth’s orbit around the Sun is an ellipse, its distance from the Sun varies by only about 3%. That’s not enough to cause significant variations in the Sun’s heating.</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The seasons are caused by the 23.5° tilt of Earth’s axis, and its revolution.</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In June the Northern Hemisphere “leans into” the Sun and is more directly illuminated. In December, the situation is reversed: the Southern Hemisphere leans into the Sun, and the Northern Hemisphere leans away. </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In September and March, Earth leans “sideways”—neither into the Sun nor away from it—so the two hemispheres are equally favored with sunshine.</a:t>
            </a:r>
          </a:p>
        </p:txBody>
      </p:sp>
      <p:pic>
        <p:nvPicPr>
          <p:cNvPr id="4" name="Picture 3">
            <a:extLst>
              <a:ext uri="{FF2B5EF4-FFF2-40B4-BE49-F238E27FC236}">
                <a16:creationId xmlns:a16="http://schemas.microsoft.com/office/drawing/2014/main" id="{7B1AF17B-A1E5-4CEC-9F07-9F9929230AE1}"/>
              </a:ext>
            </a:extLst>
          </p:cNvPr>
          <p:cNvPicPr>
            <a:picLocks noChangeAspect="1"/>
          </p:cNvPicPr>
          <p:nvPr/>
        </p:nvPicPr>
        <p:blipFill>
          <a:blip r:embed="rId3"/>
          <a:stretch>
            <a:fillRect/>
          </a:stretch>
        </p:blipFill>
        <p:spPr>
          <a:xfrm>
            <a:off x="8229600" y="4421144"/>
            <a:ext cx="3901585" cy="2362552"/>
          </a:xfrm>
          <a:prstGeom prst="rect">
            <a:avLst/>
          </a:prstGeom>
        </p:spPr>
      </p:pic>
    </p:spTree>
    <p:extLst>
      <p:ext uri="{BB962C8B-B14F-4D97-AF65-F5344CB8AC3E}">
        <p14:creationId xmlns:p14="http://schemas.microsoft.com/office/powerpoint/2010/main" val="1006148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The Sun’s Rays in Summer and Winter. Panel (a), at left, illustrates how sunlight strikes the Earth’s surface in Summer. Five parallel yellow arrows, labeled “1 m2”, are drawn pointing downward at a 73-degree angle relative to the ground. Where the arrows strike the ground, a scale is drawn spanning the width of the arrows that reads “1.04 m2”. In panel (b), at right, illustrates how sunlight strikes the Earth’s surface in Winter. The five arrows are now drawn at 26-degrees relative to the ground. Where the arrows strike the ground, a scale is drawn spanning the width of the arrows that reads “2.24 m2”. Thus one square meter of sunlight falls on over twice the surface area in winter vs. summer."/>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735" r="470"/>
          <a:stretch/>
        </p:blipFill>
        <p:spPr>
          <a:xfrm>
            <a:off x="5557421" y="119210"/>
            <a:ext cx="6507332" cy="3500071"/>
          </a:xfrm>
        </p:spPr>
      </p:pic>
      <p:sp>
        <p:nvSpPr>
          <p:cNvPr id="7" name="Text Placeholder 6"/>
          <p:cNvSpPr>
            <a:spLocks noGrp="1"/>
          </p:cNvSpPr>
          <p:nvPr>
            <p:ph type="body" sz="quarter" idx="14"/>
          </p:nvPr>
        </p:nvSpPr>
        <p:spPr>
          <a:xfrm>
            <a:off x="5465996" y="3787540"/>
            <a:ext cx="6385694" cy="2302542"/>
          </a:xfrm>
        </p:spPr>
        <p:txBody>
          <a:bodyPr>
            <a:noAutofit/>
          </a:bodyPr>
          <a:lstStyle/>
          <a:p>
            <a:r>
              <a:rPr lang="en-US" b="1" dirty="0">
                <a:solidFill>
                  <a:srgbClr val="6CB255"/>
                </a:solidFill>
              </a:rPr>
              <a:t>The Sun’s Rays in Summer and Winter.</a:t>
            </a:r>
          </a:p>
          <a:p>
            <a:pPr marL="342900" indent="-342900">
              <a:buAutoNum type="alphaLcParenBoth"/>
            </a:pPr>
            <a:r>
              <a:rPr lang="en-US" dirty="0"/>
              <a:t>In summer, the Sun appears high in the sky and its rays hit Earth more directly, spreading out less. </a:t>
            </a:r>
          </a:p>
          <a:p>
            <a:pPr marL="342900" indent="-342900">
              <a:buAutoNum type="alphaLcParenBoth"/>
            </a:pPr>
            <a:r>
              <a:rPr lang="en-US" dirty="0"/>
              <a:t>In winter, the Sun is low in the sky and its rays spread out over a much wider area, becoming less effective at heating the ground.</a:t>
            </a:r>
          </a:p>
        </p:txBody>
      </p:sp>
      <p:sp>
        <p:nvSpPr>
          <p:cNvPr id="9" name="Title 4">
            <a:extLst>
              <a:ext uri="{FF2B5EF4-FFF2-40B4-BE49-F238E27FC236}">
                <a16:creationId xmlns:a16="http://schemas.microsoft.com/office/drawing/2014/main" id="{C85D6742-C5F8-4593-B8AB-E1DCEDD7BF0F}"/>
              </a:ext>
            </a:extLst>
          </p:cNvPr>
          <p:cNvSpPr>
            <a:spLocks noGrp="1"/>
          </p:cNvSpPr>
          <p:nvPr>
            <p:ph type="title"/>
          </p:nvPr>
        </p:nvSpPr>
        <p:spPr>
          <a:xfrm>
            <a:off x="439427" y="-7275"/>
            <a:ext cx="2808303" cy="658813"/>
          </a:xfrm>
        </p:spPr>
        <p:txBody>
          <a:bodyPr/>
          <a:lstStyle/>
          <a:p>
            <a:r>
              <a:rPr lang="en-US" dirty="0">
                <a:solidFill>
                  <a:schemeClr val="bg1">
                    <a:lumMod val="65000"/>
                  </a:schemeClr>
                </a:solidFill>
              </a:rPr>
              <a:t>The seasons</a:t>
            </a:r>
          </a:p>
        </p:txBody>
      </p:sp>
      <p:sp>
        <p:nvSpPr>
          <p:cNvPr id="6" name="TextBox 5">
            <a:extLst>
              <a:ext uri="{FF2B5EF4-FFF2-40B4-BE49-F238E27FC236}">
                <a16:creationId xmlns:a16="http://schemas.microsoft.com/office/drawing/2014/main" id="{9F46142E-E09F-4C0D-8D38-C84E53EFF8E7}"/>
              </a:ext>
            </a:extLst>
          </p:cNvPr>
          <p:cNvSpPr txBox="1"/>
          <p:nvPr/>
        </p:nvSpPr>
        <p:spPr>
          <a:xfrm>
            <a:off x="439426" y="2090535"/>
            <a:ext cx="4390026" cy="3293209"/>
          </a:xfrm>
          <a:prstGeom prst="rect">
            <a:avLst/>
          </a:prstGeom>
          <a:noFill/>
        </p:spPr>
        <p:txBody>
          <a:bodyPr wrap="square" rtlCol="0">
            <a:spAutoFit/>
          </a:bodyPr>
          <a:lstStyle/>
          <a:p>
            <a:pPr>
              <a:buClr>
                <a:srgbClr val="6CB255"/>
              </a:buClr>
            </a:pPr>
            <a:r>
              <a:rPr lang="en-US" sz="2000" dirty="0"/>
              <a:t>Reason 1:</a:t>
            </a:r>
          </a:p>
          <a:p>
            <a:pPr>
              <a:buClr>
                <a:srgbClr val="6CB255"/>
              </a:buClr>
            </a:pPr>
            <a:endParaRPr lang="en-US" sz="2000" dirty="0"/>
          </a:p>
          <a:p>
            <a:pPr marL="342900" indent="-342900">
              <a:buClr>
                <a:srgbClr val="6CB255"/>
              </a:buClr>
              <a:buFont typeface="Wingdings" panose="05000000000000000000" pitchFamily="2" charset="2"/>
              <a:buChar char="§"/>
            </a:pPr>
            <a:r>
              <a:rPr lang="en-US" sz="2000" dirty="0"/>
              <a:t>When we lean into the Sun, sunlight hits us at a more direct angle and is more effective at heating Earth’s surface</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The sunlight in June is more direct and intense in the Northern Hemisphere, and hence more effective at heating.</a:t>
            </a:r>
          </a:p>
        </p:txBody>
      </p:sp>
      <p:sp>
        <p:nvSpPr>
          <p:cNvPr id="11" name="TextBox 10">
            <a:extLst>
              <a:ext uri="{FF2B5EF4-FFF2-40B4-BE49-F238E27FC236}">
                <a16:creationId xmlns:a16="http://schemas.microsoft.com/office/drawing/2014/main" id="{4CB6667E-4880-4485-AF0B-A05007D5685E}"/>
              </a:ext>
            </a:extLst>
          </p:cNvPr>
          <p:cNvSpPr txBox="1"/>
          <p:nvPr/>
        </p:nvSpPr>
        <p:spPr>
          <a:xfrm>
            <a:off x="332894" y="785647"/>
            <a:ext cx="5038095" cy="1015663"/>
          </a:xfrm>
          <a:prstGeom prst="rect">
            <a:avLst/>
          </a:prstGeom>
          <a:noFill/>
        </p:spPr>
        <p:txBody>
          <a:bodyPr wrap="square">
            <a:spAutoFit/>
          </a:bodyPr>
          <a:lstStyle/>
          <a:p>
            <a:r>
              <a:rPr lang="en-US" sz="2000" dirty="0"/>
              <a:t>How does the Sun’s favoring one hemisphere translate into making it warmer for us down on the surface of Earth?</a:t>
            </a:r>
          </a:p>
        </p:txBody>
      </p:sp>
    </p:spTree>
    <p:extLst>
      <p:ext uri="{BB962C8B-B14F-4D97-AF65-F5344CB8AC3E}">
        <p14:creationId xmlns:p14="http://schemas.microsoft.com/office/powerpoint/2010/main" val="33448620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888</TotalTime>
  <Words>5638</Words>
  <Application>Microsoft Office PowerPoint</Application>
  <PresentationFormat>Widescreen</PresentationFormat>
  <Paragraphs>281</Paragraphs>
  <Slides>36</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 Black</vt:lpstr>
      <vt:lpstr>Calibri</vt:lpstr>
      <vt:lpstr>Cambria Math</vt:lpstr>
      <vt:lpstr>Courier New</vt:lpstr>
      <vt:lpstr>Neue Helvetica W01</vt:lpstr>
      <vt:lpstr>Wingdings</vt:lpstr>
      <vt:lpstr>Essential</vt:lpstr>
      <vt:lpstr>PowerPoint Presentation</vt:lpstr>
      <vt:lpstr>PowerPoint Presentation</vt:lpstr>
      <vt:lpstr>Opening Questions…</vt:lpstr>
      <vt:lpstr>Earth and Sky</vt:lpstr>
      <vt:lpstr>Earth and Sky</vt:lpstr>
      <vt:lpstr>PowerPoint Presentation</vt:lpstr>
      <vt:lpstr>Earth and Sky     Locating Places in the Sky</vt:lpstr>
      <vt:lpstr>The seasons</vt:lpstr>
      <vt:lpstr>The seasons</vt:lpstr>
      <vt:lpstr>The seasons</vt:lpstr>
      <vt:lpstr>Sun’s illumination on earth</vt:lpstr>
      <vt:lpstr>equinox</vt:lpstr>
      <vt:lpstr>PowerPoint Presentation</vt:lpstr>
      <vt:lpstr>Keeping time</vt:lpstr>
      <vt:lpstr>Keeping time</vt:lpstr>
      <vt:lpstr>The international date line</vt:lpstr>
      <vt:lpstr>The Challenge of the calendar</vt:lpstr>
      <vt:lpstr>PowerPoint Presentation</vt:lpstr>
      <vt:lpstr>Lunar phases</vt:lpstr>
      <vt:lpstr>Lunar phases</vt:lpstr>
      <vt:lpstr>The Moon’s Revolution and Rotation</vt:lpstr>
      <vt:lpstr>PowerPoint Presentation</vt:lpstr>
      <vt:lpstr>Ocean Tides and the Moon</vt:lpstr>
      <vt:lpstr>The Formation of Tides</vt:lpstr>
      <vt:lpstr>The Formation of Tides</vt:lpstr>
      <vt:lpstr>The Formation of Tides</vt:lpstr>
      <vt:lpstr>eclipses</vt:lpstr>
      <vt:lpstr>Geometry of Orbital Planes</vt:lpstr>
      <vt:lpstr>Solar eclipses</vt:lpstr>
      <vt:lpstr>Geometry of a Total Solar Eclipse</vt:lpstr>
      <vt:lpstr>Total Eclipse </vt:lpstr>
      <vt:lpstr>Geometry of a Lunar Eclipse</vt:lpstr>
      <vt:lpstr>2017 Total Solar Eclipse</vt:lpstr>
      <vt:lpstr>2017 Total Solar and 2018 Lunar Eclipse</vt:lpstr>
      <vt:lpstr>PowerPoint Presentation</vt:lpstr>
      <vt:lpstr>End of the chapter</vt:lpstr>
    </vt:vector>
  </TitlesOfParts>
  <Company>WNI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Earth-Sky</dc:title>
  <dc:creator>Suman Satyal</dc:creator>
  <cp:lastModifiedBy>Satyal, Suman</cp:lastModifiedBy>
  <cp:revision>110</cp:revision>
  <dcterms:created xsi:type="dcterms:W3CDTF">2012-06-04T02:13:36Z</dcterms:created>
  <dcterms:modified xsi:type="dcterms:W3CDTF">2022-03-24T19:01:19Z</dcterms:modified>
</cp:coreProperties>
</file>